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4" firstSlideNum="0" showSpecialPlsOnTitleSld="0" embedTrueTypeFonts="1" saveSubsetFonts="1">
  <p:sldMasterIdLst>
    <p:sldMasterId id="2147483648" r:id="rId1"/>
  </p:sldMasterIdLst>
  <p:notesMasterIdLst>
    <p:notesMasterId r:id="rId4"/>
  </p:notesMasterIdLst>
  <p:sldIdLst>
    <p:sldId id="257" r:id="rId3"/>
    <p:sldId id="4089" r:id="rId5"/>
    <p:sldId id="4100" r:id="rId6"/>
    <p:sldId id="4094" r:id="rId7"/>
    <p:sldId id="4106" r:id="rId8"/>
    <p:sldId id="4124" r:id="rId9"/>
    <p:sldId id="4125" r:id="rId10"/>
    <p:sldId id="4126" r:id="rId11"/>
    <p:sldId id="4127" r:id="rId12"/>
    <p:sldId id="4128" r:id="rId13"/>
    <p:sldId id="4129" r:id="rId14"/>
    <p:sldId id="4130" r:id="rId15"/>
    <p:sldId id="4132" r:id="rId16"/>
    <p:sldId id="4131" r:id="rId17"/>
    <p:sldId id="4136" r:id="rId18"/>
    <p:sldId id="4117" r:id="rId19"/>
    <p:sldId id="4133" r:id="rId20"/>
    <p:sldId id="4134" r:id="rId21"/>
    <p:sldId id="4137" r:id="rId22"/>
    <p:sldId id="4138" r:id="rId23"/>
    <p:sldId id="4140" r:id="rId24"/>
    <p:sldId id="4141" r:id="rId25"/>
    <p:sldId id="4142" r:id="rId26"/>
    <p:sldId id="4143" r:id="rId27"/>
    <p:sldId id="4144" r:id="rId28"/>
    <p:sldId id="4145" r:id="rId29"/>
    <p:sldId id="4122" r:id="rId30"/>
    <p:sldId id="4123" r:id="rId31"/>
    <p:sldId id="831" r:id="rId32"/>
  </p:sldIdLst>
  <p:sldSz cx="12192000" cy="6858000"/>
  <p:notesSz cx="7010400" cy="9296400"/>
  <p:embeddedFontLst>
    <p:embeddedFont>
      <p:font typeface="FS PF BeauSans Pro Light" panose="02000500000000020004" pitchFamily="2" charset="0"/>
      <p:regular r:id="rId37"/>
    </p:embeddedFont>
    <p:embeddedFont>
      <p:font typeface="FS PF BeauSans Pro" panose="02000500000000020004" pitchFamily="2" charset="0"/>
      <p:regular r:id="rId38"/>
    </p:embeddedFont>
    <p:embeddedFont>
      <p:font typeface="Tahoma" panose="020B0604030504040204" pitchFamily="34" charset="0"/>
      <p:regular r:id="rId39"/>
      <p:bold r:id="rId40"/>
    </p:embeddedFont>
    <p:embeddedFont>
      <p:font typeface="Century Gothic" panose="020B0502020202020204" pitchFamily="34" charset="0"/>
      <p:regular r:id="rId41"/>
      <p:bold r:id="rId42"/>
      <p:italic r:id="rId43"/>
      <p:boldItalic r:id="rId44"/>
    </p:embeddedFont>
    <p:embeddedFont>
      <p:font typeface="FS Magistral Bold" panose="02000500000000020004" pitchFamily="34" charset="0"/>
      <p:regular r:id="rId45"/>
    </p:embeddedFont>
    <p:embeddedFont>
      <p:font typeface="FS Magistral Extra Bold" panose="020B0904030204080304" pitchFamily="34" charset="0"/>
      <p:bold r:id="rId46"/>
    </p:embeddedFont>
    <p:embeddedFont>
      <p:font typeface="Calibri Light" panose="020F0302020204030204" charset="0"/>
      <p:regular r:id="rId47"/>
      <p:italic r:id="rId48"/>
    </p:embeddedFont>
    <p:embeddedFont>
      <p:font typeface="Calibri" panose="020F050202020403020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6" userDrawn="1">
          <p15:clr>
            <a:srgbClr val="A4A3A4"/>
          </p15:clr>
        </p15:guide>
        <p15:guide id="2" pos="4263" userDrawn="1">
          <p15:clr>
            <a:srgbClr val="A4A3A4"/>
          </p15:clr>
        </p15:guide>
        <p15:guide id="3" orient="horz" pos="2713" userDrawn="1">
          <p15:clr>
            <a:srgbClr val="A4A3A4"/>
          </p15:clr>
        </p15:guide>
        <p15:guide id="4" orient="horz" pos="3166" userDrawn="1">
          <p15:clr>
            <a:srgbClr val="A4A3A4"/>
          </p15:clr>
        </p15:guide>
        <p15:guide id="5" orient="horz" pos="3696" userDrawn="1">
          <p15:clr>
            <a:srgbClr val="A4A3A4"/>
          </p15:clr>
        </p15:guide>
        <p15:guide id="6" pos="339" userDrawn="1">
          <p15:clr>
            <a:srgbClr val="A4A3A4"/>
          </p15:clr>
        </p15:guide>
        <p15:guide id="7" pos="1149" userDrawn="1">
          <p15:clr>
            <a:srgbClr val="A4A3A4"/>
          </p15:clr>
        </p15:guide>
        <p15:guide id="8" pos="2611" userDrawn="1">
          <p15:clr>
            <a:srgbClr val="A4A3A4"/>
          </p15:clr>
        </p15:guide>
        <p15:guide id="9" pos="4143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pos="27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B2F"/>
    <a:srgbClr val="DB2728"/>
    <a:srgbClr val="F71C31"/>
    <a:srgbClr val="C50000"/>
    <a:srgbClr val="8D0000"/>
    <a:srgbClr val="C10000"/>
    <a:srgbClr val="C40000"/>
    <a:srgbClr val="404040"/>
    <a:srgbClr val="E18B6F"/>
    <a:srgbClr val="D031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87655" autoAdjust="0"/>
  </p:normalViewPr>
  <p:slideViewPr>
    <p:cSldViewPr snapToGrid="0" showGuides="1">
      <p:cViewPr varScale="1">
        <p:scale>
          <a:sx n="75" d="100"/>
          <a:sy n="75" d="100"/>
        </p:scale>
        <p:origin x="1123" y="43"/>
      </p:cViewPr>
      <p:guideLst>
        <p:guide orient="horz" pos="2126"/>
        <p:guide pos="4263"/>
        <p:guide orient="horz" pos="2713"/>
        <p:guide orient="horz" pos="3166"/>
        <p:guide orient="horz" pos="3696"/>
        <p:guide pos="339"/>
        <p:guide pos="1149"/>
        <p:guide pos="2611"/>
        <p:guide pos="4143"/>
        <p:guide pos="6000"/>
        <p:guide pos="27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font" Target="fonts/font16.fntdata"/><Relationship Id="rId51" Type="http://schemas.openxmlformats.org/officeDocument/2006/relationships/font" Target="fonts/font15.fntdata"/><Relationship Id="rId50" Type="http://schemas.openxmlformats.org/officeDocument/2006/relationships/font" Target="fonts/font14.fntdata"/><Relationship Id="rId5" Type="http://schemas.openxmlformats.org/officeDocument/2006/relationships/slide" Target="slides/slide2.xml"/><Relationship Id="rId49" Type="http://schemas.openxmlformats.org/officeDocument/2006/relationships/font" Target="fonts/font13.fntdata"/><Relationship Id="rId48" Type="http://schemas.openxmlformats.org/officeDocument/2006/relationships/font" Target="fonts/font12.fntdata"/><Relationship Id="rId47" Type="http://schemas.openxmlformats.org/officeDocument/2006/relationships/font" Target="fonts/font11.fntdata"/><Relationship Id="rId46" Type="http://schemas.openxmlformats.org/officeDocument/2006/relationships/font" Target="fonts/font10.fntdata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 b="0" i="0">
                <a:latin typeface="FS PF BeauSans Pro Light" panose="02000500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 b="0" i="0">
                <a:latin typeface="FS PF BeauSans Pro Light" panose="02000500000000020004" pitchFamily="2" charset="0"/>
              </a:defRPr>
            </a:lvl1pPr>
          </a:lstStyle>
          <a:p>
            <a:fld id="{C1A45D35-AD8C-49D3-8F59-90138E146610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 b="0" i="0">
                <a:latin typeface="FS PF BeauSans Pro Light" panose="02000500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 b="0" i="0">
                <a:latin typeface="FS PF BeauSans Pro Light" panose="02000500000000020004" pitchFamily="2" charset="0"/>
              </a:defRPr>
            </a:lvl1pPr>
          </a:lstStyle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FS PF BeauSans Pro Light" panose="02000500000000020004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FS PF BeauSans Pro Light" panose="02000500000000020004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FS PF BeauSans Pro Light" panose="02000500000000020004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FS PF BeauSans Pro Light" panose="02000500000000020004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FS PF BeauSans Pro Light" panose="02000500000000020004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10128" y="6271006"/>
            <a:ext cx="441080" cy="365125"/>
          </a:xfrm>
        </p:spPr>
        <p:txBody>
          <a:bodyPr/>
          <a:lstStyle>
            <a:lvl1pPr algn="ctr">
              <a:defRPr/>
            </a:lvl1pPr>
          </a:lstStyle>
          <a:p>
            <a:fld id="{9BDFC6CA-7EF9-41E7-A554-FEB845A9531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2984338" y="2411151"/>
            <a:ext cx="7815742" cy="914400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EE0032"/>
                </a:solidFill>
                <a:latin typeface="FS PF BeauSans Pro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10128" y="6271006"/>
            <a:ext cx="441080" cy="365125"/>
          </a:xfrm>
        </p:spPr>
        <p:txBody>
          <a:bodyPr/>
          <a:lstStyle>
            <a:lvl1pPr algn="ctr">
              <a:defRPr/>
            </a:lvl1pPr>
          </a:lstStyle>
          <a:p>
            <a:fld id="{9BDFC6CA-7EF9-41E7-A554-FEB845A95311}" type="slidenum">
              <a:rPr lang="en-US" smtClean="0"/>
            </a:fld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817654" y="2044308"/>
            <a:ext cx="2033588" cy="2033587"/>
            <a:chOff x="922527" y="1355086"/>
            <a:chExt cx="2033588" cy="2033587"/>
          </a:xfrm>
        </p:grpSpPr>
        <p:grpSp>
          <p:nvGrpSpPr>
            <p:cNvPr id="13" name="Google Shape;313;p22"/>
            <p:cNvGrpSpPr/>
            <p:nvPr/>
          </p:nvGrpSpPr>
          <p:grpSpPr bwMode="auto">
            <a:xfrm>
              <a:off x="922527" y="1355086"/>
              <a:ext cx="2033588" cy="2033587"/>
              <a:chOff x="-1266371" y="4076700"/>
              <a:chExt cx="4165600" cy="4165600"/>
            </a:xfrm>
          </p:grpSpPr>
          <p:sp>
            <p:nvSpPr>
              <p:cNvPr id="15" name="Google Shape;314;p22"/>
              <p:cNvSpPr>
                <a:spLocks noChangeArrowheads="1"/>
              </p:cNvSpPr>
              <p:nvPr/>
            </p:nvSpPr>
            <p:spPr bwMode="auto">
              <a:xfrm>
                <a:off x="-1025072" y="4317999"/>
                <a:ext cx="3682999" cy="3683001"/>
              </a:xfrm>
              <a:prstGeom prst="ellipse">
                <a:avLst/>
              </a:prstGeom>
              <a:solidFill>
                <a:srgbClr val="EE0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1425" tIns="45700" rIns="91425" bIns="4570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endParaRPr lang="vi-VN" altLang="vi-VN" sz="1400" b="0" i="0">
                  <a:solidFill>
                    <a:srgbClr val="FFFFFF"/>
                  </a:solidFill>
                  <a:latin typeface="FS PF BeauSans Pro" panose="02000500000000020004" pitchFamily="2" charset="0"/>
                  <a:ea typeface="Century Gothic" panose="020B0502020202020204" pitchFamily="34" charset="0"/>
                  <a:cs typeface="Century Gothic" panose="020B0502020202020204" pitchFamily="34" charset="0"/>
                  <a:sym typeface="Century Gothic" panose="020B0502020202020204" pitchFamily="34" charset="0"/>
                </a:endParaRPr>
              </a:p>
            </p:txBody>
          </p:sp>
          <p:grpSp>
            <p:nvGrpSpPr>
              <p:cNvPr id="16" name="Google Shape;315;p22"/>
              <p:cNvGrpSpPr/>
              <p:nvPr/>
            </p:nvGrpSpPr>
            <p:grpSpPr bwMode="auto">
              <a:xfrm>
                <a:off x="-1266371" y="4076700"/>
                <a:ext cx="4165600" cy="4165600"/>
                <a:chOff x="-1266371" y="4076700"/>
                <a:chExt cx="4165600" cy="4165600"/>
              </a:xfrm>
            </p:grpSpPr>
            <p:sp>
              <p:nvSpPr>
                <p:cNvPr id="17" name="Google Shape;316;p22"/>
                <p:cNvSpPr>
                  <a:spLocks noChangeArrowheads="1"/>
                </p:cNvSpPr>
                <p:nvPr/>
              </p:nvSpPr>
              <p:spPr bwMode="auto">
                <a:xfrm>
                  <a:off x="2697616" y="5348316"/>
                  <a:ext cx="161925" cy="161925"/>
                </a:xfrm>
                <a:prstGeom prst="ellipse">
                  <a:avLst/>
                </a:prstGeom>
                <a:solidFill>
                  <a:srgbClr val="EE003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25" tIns="45700" rIns="91425" bIns="45700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vi-VN" altLang="vi-VN" sz="1400" b="0" i="0">
                    <a:solidFill>
                      <a:srgbClr val="FFFFFF"/>
                    </a:solidFill>
                    <a:latin typeface="FS PF BeauSans Pro" panose="02000500000000020004" pitchFamily="2" charset="0"/>
                    <a:ea typeface="Century Gothic" panose="020B0502020202020204" pitchFamily="34" charset="0"/>
                    <a:cs typeface="Century Gothic" panose="020B0502020202020204" pitchFamily="34" charset="0"/>
                    <a:sym typeface="Century Gothic" panose="020B0502020202020204" pitchFamily="34" charset="0"/>
                  </a:endParaRPr>
                </a:p>
              </p:txBody>
            </p:sp>
            <p:sp>
              <p:nvSpPr>
                <p:cNvPr id="18" name="Google Shape;317;p22"/>
                <p:cNvSpPr>
                  <a:spLocks noChangeArrowheads="1"/>
                </p:cNvSpPr>
                <p:nvPr/>
              </p:nvSpPr>
              <p:spPr bwMode="auto">
                <a:xfrm>
                  <a:off x="-1266371" y="4076700"/>
                  <a:ext cx="4165600" cy="4165600"/>
                </a:xfrm>
                <a:prstGeom prst="ellipse">
                  <a:avLst/>
                </a:prstGeom>
                <a:noFill/>
                <a:ln w="12700">
                  <a:solidFill>
                    <a:srgbClr val="EE0032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1425" tIns="45700" rIns="91425" bIns="45700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vi-VN" altLang="vi-VN" sz="1400" b="0" i="0">
                    <a:solidFill>
                      <a:srgbClr val="FFFFFF"/>
                    </a:solidFill>
                    <a:latin typeface="FS PF BeauSans Pro" panose="02000500000000020004" pitchFamily="2" charset="0"/>
                    <a:ea typeface="Century Gothic" panose="020B0502020202020204" pitchFamily="34" charset="0"/>
                    <a:cs typeface="Century Gothic" panose="020B0502020202020204" pitchFamily="34" charset="0"/>
                    <a:sym typeface="Century Gothic" panose="020B0502020202020204" pitchFamily="34" charset="0"/>
                  </a:endParaRPr>
                </a:p>
              </p:txBody>
            </p:sp>
            <p:sp>
              <p:nvSpPr>
                <p:cNvPr id="19" name="Google Shape;318;p22"/>
                <p:cNvSpPr>
                  <a:spLocks noChangeArrowheads="1"/>
                </p:cNvSpPr>
                <p:nvPr/>
              </p:nvSpPr>
              <p:spPr bwMode="auto">
                <a:xfrm>
                  <a:off x="-920228" y="7346082"/>
                  <a:ext cx="161925" cy="161925"/>
                </a:xfrm>
                <a:prstGeom prst="ellipse">
                  <a:avLst/>
                </a:prstGeom>
                <a:solidFill>
                  <a:srgbClr val="EE003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25" tIns="45700" rIns="91425" bIns="45700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vi-VN" altLang="vi-VN" sz="1400" b="0" i="0">
                    <a:solidFill>
                      <a:srgbClr val="FFFFFF"/>
                    </a:solidFill>
                    <a:latin typeface="FS PF BeauSans Pro" panose="02000500000000020004" pitchFamily="2" charset="0"/>
                    <a:ea typeface="Century Gothic" panose="020B0502020202020204" pitchFamily="34" charset="0"/>
                    <a:cs typeface="Century Gothic" panose="020B0502020202020204" pitchFamily="34" charset="0"/>
                    <a:sym typeface="Century Gothic" panose="020B0502020202020204" pitchFamily="34" charset="0"/>
                  </a:endParaRPr>
                </a:p>
              </p:txBody>
            </p:sp>
          </p:grpSp>
        </p:grpSp>
        <p:sp>
          <p:nvSpPr>
            <p:cNvPr id="14" name="Google Shape;319;p22"/>
            <p:cNvSpPr txBox="1">
              <a:spLocks noChangeArrowheads="1"/>
            </p:cNvSpPr>
            <p:nvPr/>
          </p:nvSpPr>
          <p:spPr bwMode="auto">
            <a:xfrm>
              <a:off x="1317732" y="1790223"/>
              <a:ext cx="1366838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5" tIns="34275" rIns="68575" bIns="34275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/>
              <a:r>
                <a:rPr lang="en-US" altLang="vi-VN" sz="1800" b="0" i="0">
                  <a:solidFill>
                    <a:srgbClr val="FFFFFF"/>
                  </a:solidFill>
                  <a:latin typeface="FS Magistral Bold" panose="02000500000000020004" pitchFamily="34" charset="0"/>
                  <a:ea typeface="Tahoma" panose="020B0604030504040204" pitchFamily="34" charset="0"/>
                  <a:cs typeface="Tahoma" panose="020B0604030504040204" pitchFamily="34" charset="0"/>
                  <a:sym typeface="Century Gothic" panose="020B0502020202020204" pitchFamily="34" charset="0"/>
                </a:rPr>
                <a:t>PART</a:t>
              </a:r>
              <a:endParaRPr lang="vi-VN" altLang="vi-VN" sz="1800" b="0" i="0">
                <a:solidFill>
                  <a:srgbClr val="FFFFFF"/>
                </a:solidFill>
                <a:latin typeface="FS PF BeauSans Pro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20" name="Google Shape;328;p22"/>
          <p:cNvGrpSpPr/>
          <p:nvPr userDrawn="1"/>
        </p:nvGrpSpPr>
        <p:grpSpPr bwMode="auto">
          <a:xfrm>
            <a:off x="3089456" y="3006308"/>
            <a:ext cx="8321040" cy="72030"/>
            <a:chOff x="5029200" y="2769580"/>
            <a:chExt cx="5680075" cy="45719"/>
          </a:xfrm>
          <a:solidFill>
            <a:srgbClr val="EE0032"/>
          </a:solidFill>
        </p:grpSpPr>
        <p:sp>
          <p:nvSpPr>
            <p:cNvPr id="21" name="Google Shape;329;p22"/>
            <p:cNvSpPr>
              <a:spLocks noChangeArrowheads="1"/>
            </p:cNvSpPr>
            <p:nvPr/>
          </p:nvSpPr>
          <p:spPr bwMode="auto">
            <a:xfrm>
              <a:off x="5029200" y="2769580"/>
              <a:ext cx="723900" cy="45719"/>
            </a:xfrm>
            <a:prstGeom prst="rect">
              <a:avLst/>
            </a:prstGeom>
            <a:grpFill/>
            <a:ln w="9525">
              <a:solidFill>
                <a:srgbClr val="EE0032"/>
              </a:solidFill>
              <a:miter lim="800000"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vi-VN" altLang="vi-VN" sz="1400" b="0" i="0">
                <a:solidFill>
                  <a:srgbClr val="EE0032"/>
                </a:solidFill>
                <a:latin typeface="FS PF BeauSans Pro" panose="02000500000000020004" pitchFamily="2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cxnSp>
          <p:nvCxnSpPr>
            <p:cNvPr id="22" name="Google Shape;330;p22"/>
            <p:cNvCxnSpPr>
              <a:cxnSpLocks noChangeShapeType="1"/>
            </p:cNvCxnSpPr>
            <p:nvPr/>
          </p:nvCxnSpPr>
          <p:spPr bwMode="auto">
            <a:xfrm>
              <a:off x="5711825" y="2792439"/>
              <a:ext cx="4997450" cy="0"/>
            </a:xfrm>
            <a:prstGeom prst="straightConnector1">
              <a:avLst/>
            </a:prstGeom>
            <a:grpFill/>
            <a:ln w="9525">
              <a:solidFill>
                <a:srgbClr val="EE0032"/>
              </a:solidFill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1665296" y="2765195"/>
            <a:ext cx="1068145" cy="914400"/>
          </a:xfrm>
        </p:spPr>
        <p:txBody>
          <a:bodyPr>
            <a:norm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FS Magistral Extra Bold" panose="020B0904030204080304" pitchFamily="34" charset="0"/>
              </a:defRPr>
            </a:lvl1pPr>
          </a:lstStyle>
          <a:p>
            <a:pPr lvl="0"/>
            <a:r>
              <a:rPr lang="en-US" dirty="0"/>
              <a:t>01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98" y="246388"/>
            <a:ext cx="1933922" cy="705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ình chữ nhật 70"/>
          <p:cNvSpPr/>
          <p:nvPr/>
        </p:nvSpPr>
        <p:spPr>
          <a:xfrm>
            <a:off x="614722" y="226132"/>
            <a:ext cx="5700474" cy="176066"/>
          </a:xfrm>
          <a:prstGeom prst="rect">
            <a:avLst/>
          </a:prstGeom>
          <a:solidFill>
            <a:srgbClr val="ED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ED1B2F"/>
              </a:solidFill>
              <a:latin typeface="FS PF BeauSans Pro Light" panose="02000500000000020004" pitchFamily="2" charset="0"/>
            </a:endParaRPr>
          </a:p>
        </p:txBody>
      </p:sp>
      <p:sp>
        <p:nvSpPr>
          <p:cNvPr id="9" name="Hình chữ nhật: Góc Tròn 71"/>
          <p:cNvSpPr/>
          <p:nvPr/>
        </p:nvSpPr>
        <p:spPr>
          <a:xfrm>
            <a:off x="614722" y="37140"/>
            <a:ext cx="11521247" cy="365127"/>
          </a:xfrm>
          <a:prstGeom prst="roundRect">
            <a:avLst>
              <a:gd name="adj" fmla="val 50000"/>
            </a:avLst>
          </a:prstGeom>
          <a:solidFill>
            <a:srgbClr val="ED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ED1B2F"/>
              </a:solidFill>
              <a:latin typeface="FS PF BeauSans Pro Light" panose="02000500000000020004" pitchFamily="2" charset="0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67378" y="37141"/>
            <a:ext cx="486879" cy="365058"/>
            <a:chOff x="67378" y="37141"/>
            <a:chExt cx="486879" cy="365058"/>
          </a:xfrm>
        </p:grpSpPr>
        <p:sp>
          <p:nvSpPr>
            <p:cNvPr id="11" name="Hình chữ nhật 66"/>
            <p:cNvSpPr/>
            <p:nvPr/>
          </p:nvSpPr>
          <p:spPr>
            <a:xfrm>
              <a:off x="301080" y="242700"/>
              <a:ext cx="253176" cy="159499"/>
            </a:xfrm>
            <a:prstGeom prst="rect">
              <a:avLst/>
            </a:prstGeom>
            <a:solidFill>
              <a:srgbClr val="ED1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FS PF BeauSans Pro Light" panose="02000500000000020004" pitchFamily="2" charset="0"/>
              </a:endParaRPr>
            </a:p>
          </p:txBody>
        </p:sp>
        <p:sp>
          <p:nvSpPr>
            <p:cNvPr id="12" name="Hình chữ nhật: Góc Tròn 67"/>
            <p:cNvSpPr/>
            <p:nvPr userDrawn="1"/>
          </p:nvSpPr>
          <p:spPr>
            <a:xfrm>
              <a:off x="67378" y="37141"/>
              <a:ext cx="486879" cy="365058"/>
            </a:xfrm>
            <a:prstGeom prst="roundRect">
              <a:avLst>
                <a:gd name="adj" fmla="val 50000"/>
              </a:avLst>
            </a:prstGeom>
            <a:solidFill>
              <a:srgbClr val="ED1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0" i="0">
                <a:latin typeface="FS Magistral Bold" panose="020005000000000200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396" y="36516"/>
            <a:ext cx="11465572" cy="36568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0" i="0" baseline="0">
                <a:solidFill>
                  <a:schemeClr val="bg1"/>
                </a:solidFill>
                <a:latin typeface="FS Magistral Extra Bold" panose="020B0904030204080304" pitchFamily="34" charset="0"/>
              </a:defRPr>
            </a:lvl1pPr>
          </a:lstStyle>
          <a:p>
            <a:r>
              <a:rPr lang="en-US"/>
              <a:t>TIÊU ĐỀ CHÍNH</a:t>
            </a:r>
            <a:endParaRPr lang="en-US"/>
          </a:p>
        </p:txBody>
      </p:sp>
      <p:sp>
        <p:nvSpPr>
          <p:cNvPr id="19" name="Slide Number Placeholder 3"/>
          <p:cNvSpPr txBox="1"/>
          <p:nvPr userDrawn="1"/>
        </p:nvSpPr>
        <p:spPr>
          <a:xfrm>
            <a:off x="11816023" y="6556087"/>
            <a:ext cx="375977" cy="301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S PF BeauSans Pro Light" panose="0200050000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DFC6CA-7EF9-41E7-A554-FEB845A95311}" type="slidenum">
              <a:rPr lang="en-US" smtClean="0"/>
            </a:fld>
            <a:endParaRPr lang="en-US"/>
          </a:p>
        </p:txBody>
      </p:sp>
      <p:sp>
        <p:nvSpPr>
          <p:cNvPr id="20" name="Round Single Corner Rectangle 19"/>
          <p:cNvSpPr/>
          <p:nvPr userDrawn="1"/>
        </p:nvSpPr>
        <p:spPr>
          <a:xfrm>
            <a:off x="10498667" y="6553200"/>
            <a:ext cx="1693333" cy="304800"/>
          </a:xfrm>
          <a:prstGeom prst="round1Rect">
            <a:avLst>
              <a:gd name="adj" fmla="val 50000"/>
            </a:avLst>
          </a:prstGeom>
          <a:solidFill>
            <a:srgbClr val="EE0033"/>
          </a:solidFill>
          <a:ln>
            <a:solidFill>
              <a:srgbClr val="EE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 Single Corner Rectangle 21"/>
          <p:cNvSpPr/>
          <p:nvPr userDrawn="1"/>
        </p:nvSpPr>
        <p:spPr>
          <a:xfrm>
            <a:off x="0" y="6553200"/>
            <a:ext cx="10728960" cy="304800"/>
          </a:xfrm>
          <a:prstGeom prst="round1Rect">
            <a:avLst>
              <a:gd name="adj" fmla="val 50000"/>
            </a:avLst>
          </a:prstGeom>
          <a:solidFill>
            <a:srgbClr val="B5B4B4"/>
          </a:solidFill>
          <a:ln>
            <a:solidFill>
              <a:srgbClr val="B5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341242" y="6578641"/>
            <a:ext cx="1991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pc="300">
                <a:solidFill>
                  <a:schemeClr val="tx1">
                    <a:lumMod val="65000"/>
                    <a:lumOff val="35000"/>
                  </a:schemeClr>
                </a:solidFill>
                <a:latin typeface="FS PF BeauSans Pro Light" panose="02000500000000020004" pitchFamily="2" charset="0"/>
              </a:rPr>
              <a:t>viettel.com.vn</a:t>
            </a:r>
            <a:endParaRPr lang="en-US" sz="1050" spc="300" dirty="0">
              <a:solidFill>
                <a:schemeClr val="tx1">
                  <a:lumMod val="65000"/>
                  <a:lumOff val="35000"/>
                </a:schemeClr>
              </a:solidFill>
              <a:latin typeface="FS PF BeauSans Pro Light" panose="0200050000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547" y="6617688"/>
            <a:ext cx="753866" cy="175822"/>
          </a:xfrm>
          <a:prstGeom prst="rect">
            <a:avLst/>
          </a:prstGeom>
        </p:spPr>
      </p:pic>
      <p:sp>
        <p:nvSpPr>
          <p:cNvPr id="29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41402" y="37141"/>
            <a:ext cx="399681" cy="365058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  <a:latin typeface="FS Magistral Extra Bold" panose="020B0904030204080304" pitchFamily="34" charset="0"/>
                <a:cs typeface="FS Magistral Extra Bold" panose="020B0904030204080304" pitchFamily="34" charset="0"/>
              </a:defRPr>
            </a:lvl1pPr>
            <a:lvl2pPr>
              <a:defRPr>
                <a:latin typeface="FS PF BeauSans Pro" panose="02000500000000020004" pitchFamily="2" charset="0"/>
                <a:cs typeface="FS PF BeauSans Pro" panose="02000500000000020004" pitchFamily="2" charset="0"/>
              </a:defRPr>
            </a:lvl2pPr>
            <a:lvl3pPr>
              <a:defRPr>
                <a:latin typeface="FS PF BeauSans Pro" panose="02000500000000020004" pitchFamily="2" charset="0"/>
                <a:cs typeface="FS PF BeauSans Pro" panose="02000500000000020004" pitchFamily="2" charset="0"/>
              </a:defRPr>
            </a:lvl3pPr>
            <a:lvl4pPr>
              <a:defRPr>
                <a:latin typeface="FS PF BeauSans Pro" panose="02000500000000020004" pitchFamily="2" charset="0"/>
                <a:cs typeface="FS PF BeauSans Pro" panose="02000500000000020004" pitchFamily="2" charset="0"/>
              </a:defRPr>
            </a:lvl4pPr>
            <a:lvl5pPr>
              <a:defRPr>
                <a:latin typeface="FS PF BeauSans Pro" panose="02000500000000020004" pitchFamily="2" charset="0"/>
                <a:cs typeface="FS PF BeauSans Pro" panose="02000500000000020004" pitchFamily="2" charset="0"/>
              </a:defRPr>
            </a:lvl5pPr>
          </a:lstStyle>
          <a:p>
            <a:pPr lvl="0"/>
            <a:r>
              <a:rPr lang="en-US" dirty="0"/>
              <a:t>1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ình chữ nhật 70"/>
          <p:cNvSpPr/>
          <p:nvPr/>
        </p:nvSpPr>
        <p:spPr>
          <a:xfrm>
            <a:off x="614722" y="226132"/>
            <a:ext cx="5700474" cy="176066"/>
          </a:xfrm>
          <a:prstGeom prst="rect">
            <a:avLst/>
          </a:prstGeom>
          <a:solidFill>
            <a:srgbClr val="ED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ED1B2F"/>
              </a:solidFill>
              <a:latin typeface="FS PF BeauSans Pro Light" panose="02000500000000020004" pitchFamily="2" charset="0"/>
            </a:endParaRPr>
          </a:p>
        </p:txBody>
      </p:sp>
      <p:sp>
        <p:nvSpPr>
          <p:cNvPr id="9" name="Hình chữ nhật: Góc Tròn 71"/>
          <p:cNvSpPr/>
          <p:nvPr/>
        </p:nvSpPr>
        <p:spPr>
          <a:xfrm>
            <a:off x="614722" y="37140"/>
            <a:ext cx="11521247" cy="365127"/>
          </a:xfrm>
          <a:prstGeom prst="roundRect">
            <a:avLst>
              <a:gd name="adj" fmla="val 50000"/>
            </a:avLst>
          </a:prstGeom>
          <a:solidFill>
            <a:srgbClr val="ED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ED1B2F"/>
              </a:solidFill>
              <a:latin typeface="FS PF BeauSans Pro Light" panose="02000500000000020004" pitchFamily="2" charset="0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67378" y="37141"/>
            <a:ext cx="486879" cy="365058"/>
            <a:chOff x="67378" y="37141"/>
            <a:chExt cx="486879" cy="365058"/>
          </a:xfrm>
        </p:grpSpPr>
        <p:sp>
          <p:nvSpPr>
            <p:cNvPr id="11" name="Hình chữ nhật 66"/>
            <p:cNvSpPr/>
            <p:nvPr/>
          </p:nvSpPr>
          <p:spPr>
            <a:xfrm>
              <a:off x="301080" y="242700"/>
              <a:ext cx="253176" cy="159499"/>
            </a:xfrm>
            <a:prstGeom prst="rect">
              <a:avLst/>
            </a:prstGeom>
            <a:solidFill>
              <a:srgbClr val="ED1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FS PF BeauSans Pro Light" panose="02000500000000020004" pitchFamily="2" charset="0"/>
              </a:endParaRPr>
            </a:p>
          </p:txBody>
        </p:sp>
        <p:sp>
          <p:nvSpPr>
            <p:cNvPr id="12" name="Hình chữ nhật: Góc Tròn 67"/>
            <p:cNvSpPr/>
            <p:nvPr userDrawn="1"/>
          </p:nvSpPr>
          <p:spPr>
            <a:xfrm>
              <a:off x="67378" y="37141"/>
              <a:ext cx="486879" cy="365058"/>
            </a:xfrm>
            <a:prstGeom prst="roundRect">
              <a:avLst>
                <a:gd name="adj" fmla="val 50000"/>
              </a:avLst>
            </a:prstGeom>
            <a:solidFill>
              <a:srgbClr val="ED1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0" i="0">
                <a:latin typeface="FS Magistral Bold" panose="020005000000000200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396" y="36516"/>
            <a:ext cx="11465572" cy="36568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0" i="0" baseline="0">
                <a:solidFill>
                  <a:schemeClr val="bg1"/>
                </a:solidFill>
                <a:latin typeface="FS Magistral Extra Bold" panose="020B0904030204080304" pitchFamily="34" charset="0"/>
              </a:defRPr>
            </a:lvl1pPr>
          </a:lstStyle>
          <a:p>
            <a:r>
              <a:rPr lang="en-US"/>
              <a:t>TIÊU ĐỀ CHÍNH</a:t>
            </a:r>
            <a:endParaRPr lang="en-US"/>
          </a:p>
        </p:txBody>
      </p:sp>
      <p:sp>
        <p:nvSpPr>
          <p:cNvPr id="19" name="Slide Number Placeholder 3"/>
          <p:cNvSpPr txBox="1"/>
          <p:nvPr userDrawn="1"/>
        </p:nvSpPr>
        <p:spPr>
          <a:xfrm>
            <a:off x="11816023" y="6556087"/>
            <a:ext cx="375977" cy="301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S PF BeauSans Pro Light" panose="0200050000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DFC6CA-7EF9-41E7-A554-FEB845A95311}" type="slidenum">
              <a:rPr lang="en-US" smtClean="0"/>
            </a:fld>
            <a:endParaRPr lang="en-US"/>
          </a:p>
        </p:txBody>
      </p:sp>
      <p:sp>
        <p:nvSpPr>
          <p:cNvPr id="20" name="Round Single Corner Rectangle 19"/>
          <p:cNvSpPr/>
          <p:nvPr userDrawn="1"/>
        </p:nvSpPr>
        <p:spPr>
          <a:xfrm>
            <a:off x="10498667" y="6553200"/>
            <a:ext cx="1693333" cy="304800"/>
          </a:xfrm>
          <a:prstGeom prst="round1Rect">
            <a:avLst>
              <a:gd name="adj" fmla="val 50000"/>
            </a:avLst>
          </a:prstGeom>
          <a:solidFill>
            <a:srgbClr val="EE0033"/>
          </a:solidFill>
          <a:ln>
            <a:solidFill>
              <a:srgbClr val="EE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 Single Corner Rectangle 21"/>
          <p:cNvSpPr/>
          <p:nvPr userDrawn="1"/>
        </p:nvSpPr>
        <p:spPr>
          <a:xfrm>
            <a:off x="0" y="6553200"/>
            <a:ext cx="10728960" cy="304800"/>
          </a:xfrm>
          <a:prstGeom prst="round1Rect">
            <a:avLst>
              <a:gd name="adj" fmla="val 50000"/>
            </a:avLst>
          </a:prstGeom>
          <a:solidFill>
            <a:srgbClr val="B5B4B4"/>
          </a:solidFill>
          <a:ln>
            <a:solidFill>
              <a:srgbClr val="B5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341242" y="6578641"/>
            <a:ext cx="1991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pc="300">
                <a:solidFill>
                  <a:schemeClr val="tx1">
                    <a:lumMod val="65000"/>
                    <a:lumOff val="35000"/>
                  </a:schemeClr>
                </a:solidFill>
                <a:latin typeface="FS PF BeauSans Pro Light" panose="02000500000000020004" pitchFamily="2" charset="0"/>
              </a:rPr>
              <a:t>viettel.com.vn</a:t>
            </a:r>
            <a:endParaRPr lang="en-US" sz="1050" spc="300" dirty="0">
              <a:solidFill>
                <a:schemeClr val="tx1">
                  <a:lumMod val="65000"/>
                  <a:lumOff val="35000"/>
                </a:schemeClr>
              </a:solidFill>
              <a:latin typeface="FS PF BeauSans Pro Light" panose="0200050000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547" y="6617688"/>
            <a:ext cx="753866" cy="175822"/>
          </a:xfrm>
          <a:prstGeom prst="rect">
            <a:avLst/>
          </a:prstGeom>
        </p:spPr>
      </p:pic>
      <p:sp>
        <p:nvSpPr>
          <p:cNvPr id="29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41402" y="37141"/>
            <a:ext cx="399681" cy="365058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  <a:latin typeface="FS Magistral Extra Bold" panose="020B0904030204080304" pitchFamily="34" charset="0"/>
                <a:cs typeface="FS Magistral Extra Bold" panose="020B0904030204080304" pitchFamily="34" charset="0"/>
              </a:defRPr>
            </a:lvl1pPr>
            <a:lvl2pPr>
              <a:defRPr>
                <a:latin typeface="FS PF BeauSans Pro" panose="02000500000000020004" pitchFamily="2" charset="0"/>
                <a:cs typeface="FS PF BeauSans Pro" panose="02000500000000020004" pitchFamily="2" charset="0"/>
              </a:defRPr>
            </a:lvl2pPr>
            <a:lvl3pPr>
              <a:defRPr>
                <a:latin typeface="FS PF BeauSans Pro" panose="02000500000000020004" pitchFamily="2" charset="0"/>
                <a:cs typeface="FS PF BeauSans Pro" panose="02000500000000020004" pitchFamily="2" charset="0"/>
              </a:defRPr>
            </a:lvl3pPr>
            <a:lvl4pPr>
              <a:defRPr>
                <a:latin typeface="FS PF BeauSans Pro" panose="02000500000000020004" pitchFamily="2" charset="0"/>
                <a:cs typeface="FS PF BeauSans Pro" panose="02000500000000020004" pitchFamily="2" charset="0"/>
              </a:defRPr>
            </a:lvl4pPr>
            <a:lvl5pPr>
              <a:defRPr>
                <a:latin typeface="FS PF BeauSans Pro" panose="02000500000000020004" pitchFamily="2" charset="0"/>
                <a:cs typeface="FS PF BeauSans Pro" panose="02000500000000020004" pitchFamily="2" charset="0"/>
              </a:defRPr>
            </a:lvl5pPr>
          </a:lstStyle>
          <a:p>
            <a:pPr lvl="0"/>
            <a:r>
              <a:rPr lang="en-US" dirty="0"/>
              <a:t>1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10128" y="6271006"/>
            <a:ext cx="441080" cy="365125"/>
          </a:xfrm>
        </p:spPr>
        <p:txBody>
          <a:bodyPr/>
          <a:lstStyle>
            <a:lvl1pPr algn="ctr">
              <a:defRPr/>
            </a:lvl1pPr>
          </a:lstStyle>
          <a:p>
            <a:fld id="{9BDFC6CA-7EF9-41E7-A554-FEB845A9531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S PF BeauSans Pro Light" panose="02000500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S PF BeauSans Pro Light" panose="02000500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S PF BeauSans Pro Light" panose="02000500000000020004" pitchFamily="2" charset="0"/>
              </a:defRPr>
            </a:lvl1pPr>
          </a:lstStyle>
          <a:p>
            <a:fld id="{7A942A72-0058-4325-986E-468BC641B33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S PF BeauSans Pro Light" panose="02000500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S PF BeauSans Pro Light" panose="02000500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S PF BeauSans Pro Light" panose="02000500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S PF BeauSans Pro Light" panose="02000500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S PF BeauSans Pro Light" panose="02000500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3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30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3" Type="http://schemas.openxmlformats.org/officeDocument/2006/relationships/notesSlide" Target="../notesSlides/notesSlide16.xml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19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20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22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23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0" Type="http://schemas.openxmlformats.org/officeDocument/2006/relationships/notesSlide" Target="../notesSlides/notesSlide24.xml"/><Relationship Id="rId1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1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1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87199" y="2727780"/>
            <a:ext cx="1021759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AU" altLang="en-US" sz="4400" b="1" dirty="0">
                <a:solidFill>
                  <a:schemeClr val="bg1"/>
                </a:solidFill>
                <a:latin typeface="FS Magistral Bold" panose="02000500000000020004" pitchFamily="34" charset="0"/>
                <a:cs typeface="Sarabun Light" panose="00000400000000000000" pitchFamily="2" charset="-34"/>
              </a:rPr>
              <a:t>LAB 19</a:t>
            </a:r>
            <a:endParaRPr lang="en-AU" altLang="en-US" sz="4400" b="1" dirty="0">
              <a:solidFill>
                <a:schemeClr val="bg1"/>
              </a:solidFill>
              <a:latin typeface="FS Magistral Bold" panose="02000500000000020004" pitchFamily="34" charset="0"/>
              <a:cs typeface="Sarabun Light" panose="00000400000000000000" pitchFamily="2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0362" y="6107940"/>
            <a:ext cx="1143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FS PF BeauSans Pro" panose="02000500000000020004" pitchFamily="2" charset="0"/>
                <a:cs typeface="Sarabun Light" panose="00000400000000000000" pitchFamily="2" charset="-34"/>
              </a:rPr>
              <a:t>January 2025</a:t>
            </a:r>
            <a:endParaRPr lang="en-US" b="1" i="1" dirty="0">
              <a:solidFill>
                <a:schemeClr val="bg1"/>
              </a:solidFill>
              <a:latin typeface="FS PF BeauSans Pro" panose="02000500000000020004" pitchFamily="2" charset="0"/>
              <a:cs typeface="Sarabun Light" panose="00000400000000000000" pitchFamily="2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979" y="68705"/>
            <a:ext cx="2963398" cy="6911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2. Simulating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the Simple Se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q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uence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44069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</a:t>
            </a:r>
            <a:r>
              <a:rPr lang="en-AU" alt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2</a:t>
            </a:r>
            <a:endParaRPr lang="en-AU" alt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783060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>
                <a:sym typeface="+mn-ea"/>
              </a:rPr>
              <a:t>At Design Browser1 - SimVision, </a:t>
            </a:r>
            <a:r>
              <a:rPr lang="en-US" altLang="en-US">
                <a:sym typeface="+mn-ea"/>
              </a:rPr>
              <a:t>clicking on the icon or by going to Windows – New – </a:t>
            </a:r>
            <a:r>
              <a:rPr lang="en-AU" altLang="en-US">
                <a:sym typeface="+mn-ea"/>
              </a:rPr>
              <a:t>Assertion Browser.</a:t>
            </a:r>
            <a:endParaRPr lang="en-AU" altLang="en-US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>
                <a:sym typeface="+mn-ea"/>
              </a:rPr>
              <a:t>After </a:t>
            </a:r>
            <a:r>
              <a:rPr lang="en-US" altLang="en-US">
                <a:sym typeface="+mn-ea"/>
              </a:rPr>
              <a:t>following the instructions above</a:t>
            </a:r>
            <a:r>
              <a:rPr lang="en-AU" altLang="en-US">
                <a:sym typeface="+mn-ea"/>
              </a:rPr>
              <a:t>: Assertion Browser 1 </a:t>
            </a:r>
            <a:r>
              <a:rPr lang="en-US" altLang="en-US">
                <a:sym typeface="+mn-ea"/>
              </a:rPr>
              <a:t> –</a:t>
            </a:r>
            <a:r>
              <a:rPr lang="en-AU" altLang="en-US">
                <a:sym typeface="+mn-ea"/>
              </a:rPr>
              <a:t> SimVision will open</a:t>
            </a:r>
            <a:endParaRPr lang="en-AU" altLang="en-US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>
                <a:sym typeface="+mn-ea"/>
              </a:rPr>
              <a:t>The Assertion Browser no longer shows all assertions  by default.</a:t>
            </a:r>
            <a:endParaRPr lang="en-AU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>
                <a:sym typeface="+mn-ea"/>
              </a:rPr>
              <a:t>You need to item All at Assertions In on </a:t>
            </a:r>
            <a:r>
              <a:rPr lang="en-AU" altLang="en-US">
                <a:sym typeface="+mn-ea"/>
              </a:rPr>
              <a:t>Assertion Browser 1 </a:t>
            </a:r>
            <a:r>
              <a:rPr lang="en-US" altLang="en-US">
                <a:sym typeface="+mn-ea"/>
              </a:rPr>
              <a:t> –</a:t>
            </a:r>
            <a:r>
              <a:rPr lang="en-AU" altLang="en-US">
                <a:sym typeface="+mn-ea"/>
              </a:rPr>
              <a:t> SimVision.</a:t>
            </a:r>
            <a:endParaRPr lang="en-AU" altLang="en-US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>
                <a:sym typeface="+mn-ea"/>
              </a:rPr>
              <a:t>Then Assertion Name will appear as below:</a:t>
            </a:r>
            <a:endParaRPr lang="en-AU" altLang="en-US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>
              <a:sym typeface="+mn-ea"/>
            </a:endParaRPr>
          </a:p>
          <a:p>
            <a:pPr marL="628650" lvl="2" indent="0">
              <a:buFont typeface="Wingdings" panose="05000000000000000000" charset="0"/>
              <a:buNone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755" y="2700020"/>
            <a:ext cx="5029200" cy="359664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719455" y="2277110"/>
            <a:ext cx="1482090" cy="66040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0" y="3132455"/>
            <a:ext cx="2201545" cy="5924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029710" y="4182110"/>
            <a:ext cx="906145" cy="111569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227955" y="4359910"/>
            <a:ext cx="938530" cy="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4425" y="2475230"/>
            <a:ext cx="5425440" cy="404622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10205085" y="1955800"/>
            <a:ext cx="1151890" cy="15322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480175" y="4131310"/>
            <a:ext cx="592455" cy="135509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2. Simulating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the Simple Se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q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uence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44069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</a:t>
            </a:r>
            <a:r>
              <a:rPr lang="en-AU" alt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2</a:t>
            </a:r>
            <a:endParaRPr lang="en-AU" alt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783060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>
                <a:sym typeface="+mn-ea"/>
              </a:rPr>
              <a:t>A</a:t>
            </a:r>
            <a:r>
              <a:rPr lang="en-US" altLang="en-US">
                <a:sym typeface="+mn-ea"/>
              </a:rPr>
              <a:t>dd </a:t>
            </a:r>
            <a:r>
              <a:rPr lang="en-AU" altLang="en-US">
                <a:sym typeface="+mn-ea"/>
              </a:rPr>
              <a:t>A1</a:t>
            </a:r>
            <a:r>
              <a:rPr lang="en-US" altLang="en-US">
                <a:sym typeface="+mn-ea"/>
              </a:rPr>
              <a:t> assertions</a:t>
            </a:r>
            <a:r>
              <a:rPr lang="en-AU" altLang="en-US">
                <a:sym typeface="+mn-ea"/>
              </a:rPr>
              <a:t> name</a:t>
            </a:r>
            <a:r>
              <a:rPr lang="en-US" altLang="en-US">
                <a:sym typeface="+mn-ea"/>
              </a:rPr>
              <a:t> to the waveform window.</a:t>
            </a:r>
            <a:endParaRPr lang="en-US" altLang="en-US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>
                <a:sym typeface="+mn-ea"/>
              </a:rPr>
              <a:t>Run simulation. Y</a:t>
            </a:r>
            <a:r>
              <a:rPr lang="en-US" altLang="en-US">
                <a:sym typeface="+mn-ea"/>
              </a:rPr>
              <a:t>ou have successfully created the simple sequence assertion,</a:t>
            </a:r>
            <a:r>
              <a:rPr lang="en-AU" altLang="en-US">
                <a:sym typeface="+mn-ea"/>
              </a:rPr>
              <a:t> </a:t>
            </a:r>
            <a:r>
              <a:rPr lang="en-US" altLang="en-US">
                <a:sym typeface="+mn-ea"/>
              </a:rPr>
              <a:t>you should see three assertion failures. Two of the failures occur within the same</a:t>
            </a:r>
            <a:r>
              <a:rPr lang="en-AU" altLang="en-US">
                <a:sym typeface="+mn-ea"/>
              </a:rPr>
              <a:t> </a:t>
            </a:r>
            <a:r>
              <a:rPr lang="en-US" altLang="en-US">
                <a:sym typeface="+mn-ea"/>
              </a:rPr>
              <a:t>subtest.</a:t>
            </a:r>
            <a:endParaRPr lang="en-US" altLang="en-US">
              <a:sym typeface="+mn-ea"/>
            </a:endParaRPr>
          </a:p>
          <a:p>
            <a:pPr marL="628650" lvl="2" indent="0">
              <a:buFont typeface="Wingdings" panose="05000000000000000000" charset="0"/>
              <a:buNone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4029710" y="4182110"/>
            <a:ext cx="906145" cy="111569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195" y="2340610"/>
            <a:ext cx="5532120" cy="40386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744855" y="1919605"/>
            <a:ext cx="609600" cy="27349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2. Simulating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the Simple Se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q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uence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44069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</a:t>
            </a:r>
            <a:r>
              <a:rPr lang="en-AU" alt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2</a:t>
            </a:r>
            <a:endParaRPr lang="en-AU" alt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783060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2" indent="-285750">
              <a:buFont typeface="Wingdings" panose="05000000000000000000" charset="0"/>
              <a:buChar char="Ø"/>
            </a:pPr>
            <a:r>
              <a:rPr lang="en-AU">
                <a:sym typeface="+mn-ea"/>
              </a:rPr>
              <a:t>First </a:t>
            </a:r>
            <a:r>
              <a:rPr lang="en-US" altLang="en-US"/>
              <a:t>assertion failures</a:t>
            </a:r>
            <a:r>
              <a:rPr lang="en-AU" altLang="en-US"/>
              <a:t> at 3rd run and t</a:t>
            </a:r>
            <a:r>
              <a:rPr lang="en-US" altLang="en-US"/>
              <a:t>he 3rd subtest</a:t>
            </a:r>
            <a:r>
              <a:rPr lang="en-AU" altLang="en-US"/>
              <a:t>(see details at waveform)</a:t>
            </a:r>
            <a:r>
              <a:rPr lang="en-US" altLang="en-US"/>
              <a:t> of the simple assertion fails to complete the fulfilling sequence – J is</a:t>
            </a:r>
            <a:r>
              <a:rPr lang="en-AU" altLang="en-US"/>
              <a:t> </a:t>
            </a:r>
            <a:r>
              <a:rPr lang="en-US" altLang="en-US"/>
              <a:t>not immediately followed by K.</a:t>
            </a:r>
            <a:endParaRPr lang="en-US" altLang="en-US"/>
          </a:p>
          <a:p>
            <a:pPr lvl="2" indent="-285750">
              <a:buFont typeface="Wingdings" panose="05000000000000000000" charset="0"/>
              <a:buChar char="Ø"/>
            </a:pPr>
            <a:r>
              <a:rPr lang="en-AU" altLang="en-US"/>
              <a:t>The result as below: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5210" y="1464310"/>
            <a:ext cx="9403080" cy="5028565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1075055" y="2630805"/>
            <a:ext cx="2073910" cy="3892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987165" y="5391150"/>
            <a:ext cx="2209800" cy="68580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9244965" y="3350260"/>
            <a:ext cx="169545" cy="9569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9752965" y="3477260"/>
            <a:ext cx="169545" cy="9569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0421620" y="3604260"/>
            <a:ext cx="169545" cy="9569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10963910" y="3697605"/>
            <a:ext cx="169545" cy="9569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245475" y="4874260"/>
            <a:ext cx="999490" cy="74549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2. Simulating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the Simple Se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q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uence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44069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</a:t>
            </a:r>
            <a:r>
              <a:rPr lang="en-AU" alt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2</a:t>
            </a:r>
            <a:endParaRPr lang="en-AU" alt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783060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lvl="3" indent="-285750">
              <a:buFont typeface="Wingdings" panose="05000000000000000000" charset="0"/>
              <a:buChar char="Ø"/>
            </a:pPr>
            <a:r>
              <a:rPr lang="en-AU">
                <a:sym typeface="+mn-ea"/>
              </a:rPr>
              <a:t>Second </a:t>
            </a:r>
            <a:r>
              <a:rPr lang="en-US" altLang="en-US">
                <a:sym typeface="+mn-ea"/>
              </a:rPr>
              <a:t>assertion failures</a:t>
            </a:r>
            <a:r>
              <a:rPr lang="en-AU" altLang="en-US">
                <a:sym typeface="+mn-ea"/>
              </a:rPr>
              <a:t> at 6th run and t</a:t>
            </a:r>
            <a:r>
              <a:rPr lang="en-US" altLang="en-US">
                <a:sym typeface="+mn-ea"/>
              </a:rPr>
              <a:t>he 5th subtest of the simple assertion fails to complete the fulfilling sequence for</a:t>
            </a:r>
            <a:r>
              <a:rPr lang="en-AU" altLang="en-US">
                <a:sym typeface="+mn-ea"/>
              </a:rPr>
              <a:t> </a:t>
            </a:r>
            <a:r>
              <a:rPr lang="en-US" altLang="en-US">
                <a:sym typeface="+mn-ea"/>
              </a:rPr>
              <a:t>two overlapping traces of the sequence. Both traces fail because K does not</a:t>
            </a:r>
            <a:r>
              <a:rPr lang="en-AU" altLang="en-US">
                <a:sym typeface="+mn-ea"/>
              </a:rPr>
              <a:t> </a:t>
            </a:r>
            <a:r>
              <a:rPr lang="en-US" altLang="en-US">
                <a:sym typeface="+mn-ea"/>
              </a:rPr>
              <a:t>immediately follow J. These two failures occur in consecutive cycles.</a:t>
            </a:r>
            <a:r>
              <a:rPr lang="en-AU" altLang="en-US">
                <a:sym typeface="+mn-ea"/>
              </a:rPr>
              <a:t> The result as below: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2055" y="1395730"/>
            <a:ext cx="9513570" cy="514731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337310" y="2444750"/>
            <a:ext cx="2074545" cy="2622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206365" y="5306060"/>
            <a:ext cx="1219200" cy="58420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593455" y="5822950"/>
            <a:ext cx="668655" cy="5670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9643110" y="3316605"/>
            <a:ext cx="33655" cy="10331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0176510" y="3429000"/>
            <a:ext cx="33655" cy="10331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0709910" y="3556000"/>
            <a:ext cx="33655" cy="10331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1243310" y="3632200"/>
            <a:ext cx="33655" cy="10331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1776710" y="3691255"/>
            <a:ext cx="33655" cy="10331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2. Simulating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the Simple Se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q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uence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44069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</a:t>
            </a:r>
            <a:r>
              <a:rPr lang="en-AU" alt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2</a:t>
            </a:r>
            <a:endParaRPr lang="en-AU" alt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783060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2" indent="-285750">
              <a:buFont typeface="Wingdings" panose="05000000000000000000" charset="0"/>
              <a:buChar char="Ø"/>
            </a:pPr>
            <a:r>
              <a:rPr lang="en-AU">
                <a:sym typeface="+mn-ea"/>
              </a:rPr>
              <a:t>Third </a:t>
            </a:r>
            <a:r>
              <a:rPr lang="en-US" altLang="en-US"/>
              <a:t>assertion failures</a:t>
            </a:r>
            <a:r>
              <a:rPr lang="en-AU" altLang="en-US"/>
              <a:t> at 7th run and t</a:t>
            </a:r>
            <a:r>
              <a:rPr lang="en-US" altLang="en-US"/>
              <a:t>he 5th subtest of the simple assertion fails to complete the fulfilling sequence for</a:t>
            </a:r>
            <a:r>
              <a:rPr lang="en-AU" altLang="en-US"/>
              <a:t> </a:t>
            </a:r>
            <a:r>
              <a:rPr lang="en-US" altLang="en-US"/>
              <a:t>two overlapping traces of the sequence. Both traces fail because K does not</a:t>
            </a:r>
            <a:r>
              <a:rPr lang="en-AU" altLang="en-US"/>
              <a:t> </a:t>
            </a:r>
            <a:r>
              <a:rPr lang="en-US" altLang="en-US"/>
              <a:t>immediately follow J. These two failures occur in consecutive cycles.</a:t>
            </a:r>
            <a:r>
              <a:rPr lang="en-AU" altLang="en-US"/>
              <a:t> The result as below: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200" y="1436370"/>
            <a:ext cx="9481820" cy="507873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7165" y="2351405"/>
            <a:ext cx="2133600" cy="4400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384165" y="5247005"/>
            <a:ext cx="1193800" cy="7702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8347710" y="5772150"/>
            <a:ext cx="194945" cy="6432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9185910" y="3266440"/>
            <a:ext cx="67945" cy="88900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9668510" y="3418205"/>
            <a:ext cx="67945" cy="88900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0193655" y="3506470"/>
            <a:ext cx="67945" cy="88900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0795000" y="3672205"/>
            <a:ext cx="67945" cy="88900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1311890" y="3672205"/>
            <a:ext cx="67945" cy="88900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2. Simulating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the Simple Se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q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uence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44069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</a:t>
            </a:r>
            <a:r>
              <a:rPr lang="en-AU" alt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2</a:t>
            </a:r>
            <a:endParaRPr lang="en-AU" alt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783060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742950" lvl="1" indent="-285750">
              <a:buFont typeface="Wingdings" panose="05000000000000000000" charset="0"/>
              <a:buChar char="Ø"/>
            </a:pPr>
            <a:r>
              <a:rPr lang="en-AU">
                <a:sym typeface="+mn-ea"/>
              </a:rPr>
              <a:t>Then continue to run until testing is complete as below: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1485" y="1033145"/>
            <a:ext cx="10212705" cy="542099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8695055" y="4891405"/>
            <a:ext cx="1498600" cy="4743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984338" y="2411151"/>
            <a:ext cx="8818886" cy="914400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Creating the Complex Se</a:t>
            </a:r>
            <a:r>
              <a:rPr lang="en-US" altLang="en-US" sz="2800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q</a:t>
            </a:r>
            <a:r>
              <a:rPr lang="en-US" altLang="en-US" sz="2800" b="1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uence </a:t>
            </a:r>
            <a:r>
              <a:rPr lang="en-US" altLang="en-US" sz="2800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A</a:t>
            </a:r>
            <a:r>
              <a:rPr lang="en-US" altLang="en-US" sz="2800" b="1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ssertion</a:t>
            </a:r>
            <a:endParaRPr lang="en-US" altLang="en-US" sz="2800" b="1" dirty="0">
              <a:solidFill>
                <a:srgbClr val="FF0000"/>
              </a:solidFill>
              <a:latin typeface="FS PF BeauSans Pro Light" panose="02000500000000020004" pitchFamily="2" charset="0"/>
              <a:sym typeface="+mn-e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6CA-7EF9-41E7-A554-FEB845A95311}" type="slidenum">
              <a:rPr lang="en-US" smtClean="0"/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03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Creating the Complex Se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q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uence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1815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Add a complex sequence assertion COMPLEX_SEQ, clocked off the negative edge of</a:t>
            </a:r>
            <a:r>
              <a:rPr lang="en-AU" altLang="en-US"/>
              <a:t> </a:t>
            </a:r>
            <a:r>
              <a:rPr lang="en-US" altLang="en-US"/>
              <a:t>CLK, to the following specification: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US" altLang="en-US"/>
              <a:t>The enabling sequence is C at logic 1 followed immediately by between one and</a:t>
            </a:r>
            <a:r>
              <a:rPr lang="en-AU" altLang="en-US"/>
              <a:t> </a:t>
            </a:r>
            <a:r>
              <a:rPr lang="en-US" altLang="en-US"/>
              <a:t>three samples, in which B is at logic 1 followed immediately by A at logic 1.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US" altLang="en-US"/>
              <a:t>The fulfilling sequence follows in the cycle after the enabling sequence completes</a:t>
            </a:r>
            <a:r>
              <a:rPr lang="en-AU" altLang="en-US"/>
              <a:t> </a:t>
            </a:r>
            <a:r>
              <a:rPr lang="en-US" altLang="en-US"/>
              <a:t>and is J at logic 1 for four samples, the last of which is followed immediately in</a:t>
            </a:r>
            <a:r>
              <a:rPr lang="en-AU" altLang="en-US"/>
              <a:t> </a:t>
            </a:r>
            <a:r>
              <a:rPr lang="en-US" altLang="en-US"/>
              <a:t>the next sample by K at logic 1.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US" altLang="en-US"/>
              <a:t>The assertion is disabled if X is at logic 1 for any cycle.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q"/>
            </a:pPr>
            <a:endParaRPr lang="en-US" alt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899910" y="3183255"/>
            <a:ext cx="1346200" cy="17780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187565" y="4775200"/>
            <a:ext cx="1083310" cy="2368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5391785" y="43345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add new COMPLEX_SEQ</a:t>
            </a:r>
            <a:endParaRPr lang="en-AU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6163310" y="27597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comment</a:t>
            </a:r>
            <a:endParaRPr lang="en-AU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0" y="2823210"/>
            <a:ext cx="5017135" cy="365760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71120" y="21971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comment</a:t>
            </a:r>
            <a:endParaRPr lang="en-AU" alt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95910" y="2565400"/>
            <a:ext cx="152400" cy="5670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148455" y="5121910"/>
            <a:ext cx="1235710" cy="3727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5147310" y="56216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uncomment</a:t>
            </a:r>
            <a:endParaRPr lang="en-AU" alt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4055" y="2023110"/>
            <a:ext cx="359664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Stimulating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 the Complex Se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q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uence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44069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</a:t>
            </a:r>
            <a:r>
              <a:rPr lang="en-AU" alt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2</a:t>
            </a:r>
            <a:endParaRPr lang="en-AU" alt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1815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742950" lvl="1" indent="-285750">
              <a:buFont typeface="Wingdings" panose="05000000000000000000" charset="0"/>
              <a:buChar char="q"/>
            </a:pPr>
            <a:r>
              <a:rPr lang="en-AU"/>
              <a:t>The steps of stimulation are the same as above</a:t>
            </a:r>
            <a:r>
              <a:rPr lang="en-AU" sz="1600"/>
              <a:t>(</a:t>
            </a:r>
            <a:r>
              <a:rPr lang="en-US" altLang="en-US" dirty="0">
                <a:latin typeface="+mn-ea"/>
                <a:ea typeface="Tahoma" panose="020B0604030504040204" pitchFamily="34" charset="0"/>
                <a:cs typeface="+mn-ea"/>
                <a:sym typeface="+mn-ea"/>
              </a:rPr>
              <a:t>Simple Sequence Assertion</a:t>
            </a:r>
            <a:r>
              <a:rPr lang="en-AU" sz="1600"/>
              <a:t>).</a:t>
            </a:r>
            <a:endParaRPr lang="en-AU" sz="1600"/>
          </a:p>
          <a:p>
            <a:pPr marL="1200150" lvl="2" indent="-285750">
              <a:buFont typeface="Wingdings" panose="05000000000000000000" charset="0"/>
              <a:buChar char="Ø"/>
            </a:pPr>
            <a:r>
              <a:rPr lang="en-US" altLang="en-US"/>
              <a:t>Run the stimulation. If you have successfully created the complex sequence assertion,</a:t>
            </a:r>
            <a:r>
              <a:rPr lang="en-AU" altLang="en-US"/>
              <a:t> </a:t>
            </a:r>
            <a:r>
              <a:rPr lang="en-US" altLang="en-US"/>
              <a:t>you should see one failure when you simulate the design</a:t>
            </a:r>
            <a:r>
              <a:rPr lang="en-AU" altLang="en-US"/>
              <a:t>.</a:t>
            </a:r>
            <a:endParaRPr lang="en-AU" altLang="en-US"/>
          </a:p>
          <a:p>
            <a:pPr marL="1200150" lvl="2" indent="-285750">
              <a:buFont typeface="Wingdings" panose="05000000000000000000" charset="0"/>
              <a:buChar char="Ø"/>
            </a:pPr>
            <a:r>
              <a:rPr lang="en-AU">
                <a:sym typeface="+mn-ea"/>
              </a:rPr>
              <a:t>First </a:t>
            </a:r>
            <a:r>
              <a:rPr lang="en-US" altLang="en-US">
                <a:sym typeface="+mn-ea"/>
              </a:rPr>
              <a:t>assertion failures</a:t>
            </a:r>
            <a:r>
              <a:rPr lang="en-AU" altLang="en-US">
                <a:sym typeface="+mn-ea"/>
              </a:rPr>
              <a:t>(only one) at 6th run and t</a:t>
            </a:r>
            <a:r>
              <a:rPr lang="en-US" altLang="en-US"/>
              <a:t>he 6th subtest of the complex assertion fails to complete the fulfilling sequence – K</a:t>
            </a:r>
            <a:r>
              <a:rPr lang="en-AU" altLang="en-US"/>
              <a:t> </a:t>
            </a:r>
            <a:r>
              <a:rPr lang="en-US" altLang="en-US"/>
              <a:t>does not immediately follow the fourth occurrence of J.</a:t>
            </a:r>
            <a:endParaRPr lang="en-US" altLang="en-US"/>
          </a:p>
          <a:p>
            <a:pPr marL="1200150" lvl="2" indent="-285750">
              <a:buFont typeface="Wingdings" panose="05000000000000000000" charset="0"/>
              <a:buChar char="Ø"/>
            </a:pPr>
            <a:endParaRPr lang="en-AU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Stimulating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 the Complex Se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q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uence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44069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</a:t>
            </a:r>
            <a:r>
              <a:rPr lang="en-AU" alt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2</a:t>
            </a:r>
            <a:endParaRPr lang="en-AU" alt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1815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200150" lvl="2" indent="-285750">
              <a:buFont typeface="Wingdings" panose="05000000000000000000" charset="0"/>
              <a:buChar char="Ø"/>
            </a:pPr>
            <a:r>
              <a:rPr lang="en-AU"/>
              <a:t>The result as below:</a:t>
            </a:r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415" y="869315"/>
            <a:ext cx="4587875" cy="5549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3480" y="869315"/>
            <a:ext cx="5164455" cy="2377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83480" y="3082925"/>
            <a:ext cx="6440170" cy="345376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9855" y="1303655"/>
            <a:ext cx="1159510" cy="13290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6365" y="4064000"/>
            <a:ext cx="990600" cy="133731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778365" y="1354455"/>
            <a:ext cx="1160145" cy="7448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806055" y="4826000"/>
            <a:ext cx="33655" cy="115951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8186420" y="4953000"/>
            <a:ext cx="33655" cy="115951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566785" y="5071110"/>
            <a:ext cx="33655" cy="115951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9200515" y="5189855"/>
            <a:ext cx="33655" cy="115951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9744710" y="5189855"/>
            <a:ext cx="33655" cy="115951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0710545" y="5317490"/>
            <a:ext cx="33655" cy="115951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9854565" y="4361180"/>
            <a:ext cx="561975" cy="4235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b="1" dirty="0">
                <a:latin typeface="FS PF BeauSans Pro Light" panose="02000500000000020004" pitchFamily="2" charset="0"/>
              </a:rPr>
              <a:t>CONTENTS</a:t>
            </a:r>
            <a:endParaRPr 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7184" y="1019686"/>
            <a:ext cx="9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EE0033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01</a:t>
            </a:r>
            <a:endParaRPr lang="en-US" sz="3600" b="1" dirty="0">
              <a:solidFill>
                <a:srgbClr val="EE0033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5336" y="2335903"/>
            <a:ext cx="9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EE0033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02</a:t>
            </a:r>
            <a:endParaRPr lang="en-US" sz="3600" b="1" dirty="0">
              <a:solidFill>
                <a:srgbClr val="EE0033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75221" y="3637512"/>
            <a:ext cx="9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EE0033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03</a:t>
            </a:r>
            <a:endParaRPr lang="en-US" sz="3600" b="1" dirty="0">
              <a:solidFill>
                <a:srgbClr val="EE0033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3" name="Nhóm 68"/>
          <p:cNvGrpSpPr/>
          <p:nvPr/>
        </p:nvGrpSpPr>
        <p:grpSpPr>
          <a:xfrm>
            <a:off x="1282309" y="1116838"/>
            <a:ext cx="6113124" cy="452029"/>
            <a:chOff x="3016935" y="1403691"/>
            <a:chExt cx="6028997" cy="598769"/>
          </a:xfrm>
          <a:solidFill>
            <a:srgbClr val="EE0033"/>
          </a:solidFill>
        </p:grpSpPr>
        <p:sp>
          <p:nvSpPr>
            <p:cNvPr id="54" name="Hình chữ nhật 70"/>
            <p:cNvSpPr/>
            <p:nvPr/>
          </p:nvSpPr>
          <p:spPr>
            <a:xfrm>
              <a:off x="3016935" y="1713618"/>
              <a:ext cx="3076575" cy="28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b="1">
                <a:solidFill>
                  <a:srgbClr val="ED1B2F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Hình chữ nhật: Góc Tròn 71"/>
            <p:cNvSpPr/>
            <p:nvPr/>
          </p:nvSpPr>
          <p:spPr>
            <a:xfrm>
              <a:off x="3016935" y="1403691"/>
              <a:ext cx="6028997" cy="5987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b="1">
                <a:solidFill>
                  <a:srgbClr val="ED1B2F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1491558" y="1135283"/>
            <a:ext cx="5921406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200" b="1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Specification</a:t>
            </a:r>
            <a:endParaRPr lang="en-US" altLang="en-US" sz="2200" b="1" dirty="0">
              <a:solidFill>
                <a:schemeClr val="bg1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7" name="Nhóm 68"/>
          <p:cNvGrpSpPr/>
          <p:nvPr/>
        </p:nvGrpSpPr>
        <p:grpSpPr>
          <a:xfrm>
            <a:off x="1280461" y="2433055"/>
            <a:ext cx="6132504" cy="452029"/>
            <a:chOff x="3016935" y="1403691"/>
            <a:chExt cx="6028997" cy="598769"/>
          </a:xfrm>
          <a:solidFill>
            <a:srgbClr val="EE0033"/>
          </a:solidFill>
        </p:grpSpPr>
        <p:sp>
          <p:nvSpPr>
            <p:cNvPr id="58" name="Hình chữ nhật 70"/>
            <p:cNvSpPr/>
            <p:nvPr/>
          </p:nvSpPr>
          <p:spPr>
            <a:xfrm>
              <a:off x="3016935" y="1713618"/>
              <a:ext cx="3076575" cy="28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b="1">
                <a:solidFill>
                  <a:srgbClr val="ED1B2F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Hình chữ nhật: Góc Tròn 71"/>
            <p:cNvSpPr/>
            <p:nvPr/>
          </p:nvSpPr>
          <p:spPr>
            <a:xfrm>
              <a:off x="3016935" y="1403691"/>
              <a:ext cx="6028997" cy="5987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b="1">
                <a:solidFill>
                  <a:srgbClr val="ED1B2F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489710" y="2451500"/>
            <a:ext cx="5905724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200" b="1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Creating the Simple Se</a:t>
            </a:r>
            <a:r>
              <a:rPr lang="en-US" altLang="en-US" sz="2200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q</a:t>
            </a:r>
            <a:r>
              <a:rPr lang="en-US" altLang="en-US" sz="2200" b="1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uence </a:t>
            </a:r>
            <a:r>
              <a:rPr lang="en-US" altLang="en-US" sz="2200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altLang="en-US" sz="2200" b="1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ssertion</a:t>
            </a:r>
            <a:endParaRPr lang="en-US" altLang="en-US" sz="2200" b="1" dirty="0">
              <a:solidFill>
                <a:schemeClr val="bg1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Hình chữ nhật 70"/>
          <p:cNvSpPr/>
          <p:nvPr/>
        </p:nvSpPr>
        <p:spPr>
          <a:xfrm>
            <a:off x="1321727" y="3960083"/>
            <a:ext cx="3119505" cy="217971"/>
          </a:xfrm>
          <a:prstGeom prst="rect">
            <a:avLst/>
          </a:prstGeom>
          <a:solidFill>
            <a:srgbClr val="EE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 b="1">
              <a:solidFill>
                <a:srgbClr val="ED1B2F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Hình chữ nhật: Góc Tròn 71"/>
          <p:cNvSpPr/>
          <p:nvPr/>
        </p:nvSpPr>
        <p:spPr>
          <a:xfrm>
            <a:off x="1321727" y="3726110"/>
            <a:ext cx="6073706" cy="452029"/>
          </a:xfrm>
          <a:prstGeom prst="roundRect">
            <a:avLst>
              <a:gd name="adj" fmla="val 50000"/>
            </a:avLst>
          </a:prstGeom>
          <a:solidFill>
            <a:srgbClr val="EE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 b="1">
              <a:solidFill>
                <a:srgbClr val="ED1B2F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489710" y="3736680"/>
            <a:ext cx="590572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200" b="1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Creating the Complex Se</a:t>
            </a:r>
            <a:r>
              <a:rPr lang="en-US" altLang="en-US" sz="2200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q</a:t>
            </a:r>
            <a:r>
              <a:rPr lang="en-US" altLang="en-US" sz="2200" b="1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uence </a:t>
            </a:r>
            <a:r>
              <a:rPr lang="en-US" altLang="en-US" sz="2200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altLang="en-US" sz="2200" b="1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ssertion</a:t>
            </a:r>
            <a:endParaRPr lang="en-US" altLang="en-US" sz="2200" b="1" dirty="0">
              <a:solidFill>
                <a:schemeClr val="bg1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51"/>
          <p:cNvSpPr txBox="1"/>
          <p:nvPr/>
        </p:nvSpPr>
        <p:spPr>
          <a:xfrm>
            <a:off x="486016" y="4721457"/>
            <a:ext cx="929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dirty="0">
                <a:solidFill>
                  <a:srgbClr val="EE0033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n-AU" altLang="en-US" sz="3600" dirty="0">
                <a:solidFill>
                  <a:srgbClr val="EE0033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en-AU" altLang="en-US" sz="3600" dirty="0">
              <a:solidFill>
                <a:srgbClr val="EE0033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63"/>
          <p:cNvSpPr txBox="1"/>
          <p:nvPr/>
        </p:nvSpPr>
        <p:spPr>
          <a:xfrm>
            <a:off x="1405255" y="4828245"/>
            <a:ext cx="590572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200" b="1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Testing the Register Design</a:t>
            </a:r>
            <a:endParaRPr lang="en-US" altLang="en-US" sz="2200" b="1" dirty="0">
              <a:solidFill>
                <a:schemeClr val="bg1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Nhóm 68"/>
          <p:cNvGrpSpPr/>
          <p:nvPr/>
        </p:nvGrpSpPr>
        <p:grpSpPr>
          <a:xfrm>
            <a:off x="1280461" y="4781920"/>
            <a:ext cx="6132504" cy="452029"/>
            <a:chOff x="3016935" y="1403691"/>
            <a:chExt cx="6028997" cy="598769"/>
          </a:xfrm>
          <a:solidFill>
            <a:srgbClr val="EE0033"/>
          </a:solidFill>
        </p:grpSpPr>
        <p:sp>
          <p:nvSpPr>
            <p:cNvPr id="6" name="Hình chữ nhật 70"/>
            <p:cNvSpPr/>
            <p:nvPr/>
          </p:nvSpPr>
          <p:spPr>
            <a:xfrm>
              <a:off x="3016935" y="1713618"/>
              <a:ext cx="3076575" cy="28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700" b="1">
                <a:solidFill>
                  <a:srgbClr val="ED1B2F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Hình chữ nhật: Góc Tròn 71"/>
            <p:cNvSpPr/>
            <p:nvPr/>
          </p:nvSpPr>
          <p:spPr>
            <a:xfrm>
              <a:off x="3016935" y="1403691"/>
              <a:ext cx="6028997" cy="5987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AU" altLang="en-US" sz="1700" b="1">
                <a:solidFill>
                  <a:srgbClr val="ED1B2F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TextBox 63"/>
          <p:cNvSpPr txBox="1"/>
          <p:nvPr/>
        </p:nvSpPr>
        <p:spPr>
          <a:xfrm>
            <a:off x="1491615" y="4803480"/>
            <a:ext cx="590572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200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Achieved Outcomes.</a:t>
            </a:r>
            <a:endParaRPr lang="en-US" altLang="en-US" sz="2200" dirty="0">
              <a:solidFill>
                <a:schemeClr val="bg1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Stimulating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 the Complex Se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q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uence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44069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</a:t>
            </a:r>
            <a:r>
              <a:rPr lang="en-AU" alt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2</a:t>
            </a:r>
            <a:endParaRPr lang="en-AU" alt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1815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200150" lvl="2" indent="-285750">
              <a:buFont typeface="Wingdings" panose="05000000000000000000" charset="0"/>
              <a:buChar char="Ø"/>
            </a:pPr>
            <a:r>
              <a:rPr lang="en-AU">
                <a:sym typeface="+mn-ea"/>
              </a:rPr>
              <a:t>Then continue to run until testing is complete as below:</a:t>
            </a:r>
            <a:endParaRPr lang="en-AU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6615" y="1017270"/>
            <a:ext cx="9537700" cy="548576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142365" y="4648200"/>
            <a:ext cx="999490" cy="81280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Stimulating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 the Complex Se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q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uence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44069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</a:t>
            </a:r>
            <a:r>
              <a:rPr lang="en-AU" alt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2</a:t>
            </a:r>
            <a:endParaRPr lang="en-AU" alt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1815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200150" lvl="2" indent="-285750">
              <a:buFont typeface="Wingdings" panose="05000000000000000000" charset="0"/>
              <a:buChar char="Ø"/>
            </a:pPr>
            <a:r>
              <a:rPr lang="en-US" altLang="en-US"/>
              <a:t>Add stimuli to explore and demonstrate answers to the following questions:</a:t>
            </a:r>
            <a:endParaRPr lang="en-US" altLang="en-US"/>
          </a:p>
          <a:p>
            <a:pPr marL="1200150" lvl="2" indent="-285750">
              <a:buFont typeface="Wingdings" panose="05000000000000000000" charset="0"/>
              <a:buChar char="Ø"/>
            </a:pPr>
            <a:r>
              <a:rPr lang="en-US" altLang="en-US"/>
              <a:t>Question</a:t>
            </a:r>
            <a:r>
              <a:rPr lang="en-AU" altLang="en-US"/>
              <a:t> 4: </a:t>
            </a:r>
            <a:r>
              <a:rPr lang="en-US" altLang="en-US"/>
              <a:t>If a K occurs in the same cycle as the fourth J, e.g.:</a:t>
            </a:r>
            <a:r>
              <a:rPr lang="en-AU" altLang="en-US"/>
              <a:t> </a:t>
            </a:r>
            <a:r>
              <a:rPr lang="en-US" altLang="en-US"/>
              <a:t>C;B;B;A;J;J;J;JK;;</a:t>
            </a:r>
            <a:r>
              <a:rPr lang="en-AU" altLang="en-US"/>
              <a:t> </a:t>
            </a:r>
            <a:endParaRPr lang="en-AU" altLang="en-US"/>
          </a:p>
          <a:p>
            <a:pPr lvl="2" indent="0">
              <a:buFont typeface="Wingdings" panose="05000000000000000000" charset="0"/>
              <a:buNone/>
            </a:pPr>
            <a:r>
              <a:rPr lang="en-AU" altLang="en-US"/>
              <a:t>      </a:t>
            </a:r>
            <a:r>
              <a:rPr lang="en-US" altLang="en-US"/>
              <a:t>When and why does the assertion fail?</a:t>
            </a:r>
            <a:endParaRPr lang="en-US" altLang="en-US"/>
          </a:p>
          <a:p>
            <a:pPr marL="1200150" lvl="2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1200150" lvl="2" indent="-285750">
              <a:buFont typeface="Wingdings" panose="05000000000000000000" charset="0"/>
              <a:buChar char="Ø"/>
            </a:pP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115" y="2534285"/>
            <a:ext cx="5615940" cy="166116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45110" y="2454910"/>
            <a:ext cx="516255" cy="38989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Stimulating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 the Complex Se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q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uence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44069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</a:t>
            </a:r>
            <a:r>
              <a:rPr lang="en-AU" alt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2</a:t>
            </a:r>
            <a:endParaRPr lang="en-AU" alt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-575945" y="495300"/>
            <a:ext cx="11839575" cy="1815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200150" lvl="2" indent="-285750" algn="l">
              <a:buFont typeface="Wingdings" panose="05000000000000000000" charset="0"/>
              <a:buChar char="Ø"/>
            </a:pPr>
            <a:r>
              <a:rPr lang="en-AU" altLang="en-US"/>
              <a:t>Answer: </a:t>
            </a:r>
            <a:r>
              <a:rPr lang="en-US" altLang="en-US"/>
              <a:t>The assertion fails on the cycle following the 4th occurrence of J. K is not checked on</a:t>
            </a:r>
            <a:r>
              <a:rPr lang="en-AU" altLang="en-US"/>
              <a:t> </a:t>
            </a:r>
            <a:r>
              <a:rPr lang="en-US" altLang="en-US"/>
              <a:t>the fourth occurrence of J but is checked in the cycle immediately following. As K is</a:t>
            </a:r>
            <a:r>
              <a:rPr lang="en-AU" altLang="en-US"/>
              <a:t> </a:t>
            </a:r>
            <a:r>
              <a:rPr lang="en-US" altLang="en-US"/>
              <a:t>not found, the assertion fails.</a:t>
            </a:r>
            <a:endParaRPr lang="en-US" altLang="en-US"/>
          </a:p>
          <a:p>
            <a:pPr marL="1200150" lvl="2" indent="-285750" algn="l">
              <a:buFont typeface="Wingdings" panose="05000000000000000000" charset="0"/>
              <a:buChar char="Ø"/>
            </a:pPr>
            <a:r>
              <a:rPr lang="en-AU" altLang="en-US"/>
              <a:t>Details as below:</a:t>
            </a:r>
            <a:endParaRPr lang="en-US" altLang="en-US"/>
          </a:p>
          <a:p>
            <a:pPr marL="1200150" lvl="2" indent="-285750">
              <a:buFont typeface="Wingdings" panose="05000000000000000000" charset="0"/>
              <a:buChar char="Ø"/>
            </a:pPr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5555" y="1384935"/>
            <a:ext cx="9246235" cy="510413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492250" y="4730115"/>
            <a:ext cx="1649730" cy="57340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8463280" y="4990465"/>
            <a:ext cx="2560955" cy="46926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8412480" y="3072130"/>
            <a:ext cx="8890" cy="78105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973820" y="3199130"/>
            <a:ext cx="8890" cy="78105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9972040" y="3347085"/>
            <a:ext cx="8890" cy="78105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1092180" y="3429000"/>
            <a:ext cx="8890" cy="78105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Stimulating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 the Complex Se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q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uence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44069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</a:t>
            </a:r>
            <a:r>
              <a:rPr lang="en-AU" alt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2</a:t>
            </a:r>
            <a:endParaRPr lang="en-AU" alt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1815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200150" lvl="2" indent="-285750">
              <a:buFont typeface="Wingdings" panose="05000000000000000000" charset="0"/>
              <a:buChar char="Ø"/>
            </a:pPr>
            <a:r>
              <a:rPr lang="en-US" altLang="en-US"/>
              <a:t>Add stimuli to explore and demonstrate answers to the following questions:</a:t>
            </a:r>
            <a:endParaRPr lang="en-US" altLang="en-US"/>
          </a:p>
          <a:p>
            <a:pPr marL="1200150" lvl="2" indent="-285750">
              <a:buFont typeface="Wingdings" panose="05000000000000000000" charset="0"/>
              <a:buChar char="Ø"/>
            </a:pPr>
            <a:r>
              <a:rPr lang="en-US" altLang="en-US"/>
              <a:t>Question 5 – If multiple As occur in the same cycles as the second and third Bs, that is, from the</a:t>
            </a:r>
            <a:r>
              <a:rPr lang="en-AU" altLang="en-US"/>
              <a:t> </a:t>
            </a:r>
            <a:r>
              <a:rPr lang="en-US" altLang="en-US"/>
              <a:t>stimulus:</a:t>
            </a:r>
            <a:r>
              <a:rPr lang="en-AU" altLang="en-US"/>
              <a:t> </a:t>
            </a:r>
            <a:r>
              <a:rPr lang="en-US" altLang="en-US"/>
              <a:t>C;B;BA;BA;A;J;J;J;J;K;</a:t>
            </a:r>
            <a:endParaRPr lang="en-US" altLang="en-US"/>
          </a:p>
          <a:p>
            <a:pPr marL="1200150" lvl="2" indent="-285750">
              <a:buFont typeface="Wingdings" panose="05000000000000000000" charset="0"/>
              <a:buChar char="Ø"/>
            </a:pPr>
            <a:r>
              <a:rPr lang="en-US" altLang="en-US"/>
              <a:t>How many assertions are enabled? How many fail? When and why do they fail?</a:t>
            </a:r>
            <a:endParaRPr lang="en-US" altLang="en-US"/>
          </a:p>
          <a:p>
            <a:pPr marL="1200150" lvl="2" indent="-285750">
              <a:buFont typeface="Wingdings" panose="05000000000000000000" charset="0"/>
              <a:buChar char="Ø"/>
            </a:pP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115" y="2534285"/>
            <a:ext cx="5615940" cy="166116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87325" y="2902585"/>
            <a:ext cx="516255" cy="38989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Stimulating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 the Complex Se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q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uence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44069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</a:t>
            </a:r>
            <a:r>
              <a:rPr lang="en-AU" alt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2</a:t>
            </a:r>
            <a:endParaRPr lang="en-AU" alt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-575945" y="495300"/>
            <a:ext cx="11839575" cy="1815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200150" lvl="2" indent="-285750" algn="l">
              <a:buFont typeface="Wingdings" panose="05000000000000000000" charset="0"/>
              <a:buChar char="Ø"/>
            </a:pPr>
            <a:r>
              <a:rPr lang="en-AU" altLang="en-US"/>
              <a:t>Answer: </a:t>
            </a:r>
            <a:r>
              <a:rPr lang="en-US" altLang="en-US"/>
              <a:t>Three attempts start on cycle 1 and are enabled, at cycles 3, 4 and 5 of the above</a:t>
            </a:r>
            <a:r>
              <a:rPr lang="en-AU" altLang="en-US"/>
              <a:t> </a:t>
            </a:r>
            <a:r>
              <a:rPr lang="en-US" altLang="en-US"/>
              <a:t>stimulus. The copy enabled on cycle 4 and cycle 3 fails because the first condition of</a:t>
            </a:r>
            <a:r>
              <a:rPr lang="en-AU" altLang="en-US"/>
              <a:t> </a:t>
            </a:r>
            <a:r>
              <a:rPr lang="en-US" altLang="en-US"/>
              <a:t>the fulfilling sequence does not occur. The copy enabled on cycle 5 completes</a:t>
            </a:r>
            <a:r>
              <a:rPr lang="en-AU" altLang="en-US"/>
              <a:t> </a:t>
            </a:r>
            <a:r>
              <a:rPr lang="en-US" altLang="en-US"/>
              <a:t>successfully.</a:t>
            </a:r>
            <a:endParaRPr lang="en-US" altLang="en-US"/>
          </a:p>
          <a:p>
            <a:pPr marL="1200150" lvl="2" indent="-285750" algn="l">
              <a:buFont typeface="Wingdings" panose="05000000000000000000" charset="0"/>
              <a:buChar char="Ø"/>
            </a:pPr>
            <a:r>
              <a:rPr lang="en-AU" altLang="en-US"/>
              <a:t>Details as below:</a:t>
            </a:r>
            <a:endParaRPr lang="en-US" altLang="en-US"/>
          </a:p>
          <a:p>
            <a:pPr marL="1200150" lvl="2" indent="-285750">
              <a:buFont typeface="Wingdings" panose="05000000000000000000" charset="0"/>
              <a:buChar char="Ø"/>
            </a:pP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3080" y="1551305"/>
            <a:ext cx="8997950" cy="491363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726565" y="4296410"/>
            <a:ext cx="2057400" cy="100711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8844915" y="4895215"/>
            <a:ext cx="1198245" cy="54673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9218295" y="3072130"/>
            <a:ext cx="8890" cy="8337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9472295" y="3185795"/>
            <a:ext cx="8890" cy="8337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9848850" y="3329305"/>
            <a:ext cx="8890" cy="8337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0795000" y="3462655"/>
            <a:ext cx="8890" cy="8337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11541760" y="3590925"/>
            <a:ext cx="8890" cy="8337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10225405" y="3329305"/>
            <a:ext cx="8890" cy="8337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Stimulating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 the Complex Se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q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uence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44069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</a:t>
            </a:r>
            <a:r>
              <a:rPr lang="en-AU" alt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2</a:t>
            </a:r>
            <a:endParaRPr lang="en-AU" alt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1815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200150" lvl="2" indent="-285750">
              <a:buFont typeface="Wingdings" panose="05000000000000000000" charset="0"/>
              <a:buChar char="Ø"/>
            </a:pPr>
            <a:r>
              <a:rPr lang="en-US" altLang="en-US"/>
              <a:t>Add stimuli to explore and demonstrate answers to the following questions:</a:t>
            </a:r>
            <a:endParaRPr lang="en-US" altLang="en-US"/>
          </a:p>
          <a:p>
            <a:pPr marL="1200150" lvl="2" indent="-285750">
              <a:buFont typeface="Wingdings" panose="05000000000000000000" charset="0"/>
              <a:buChar char="Ø"/>
            </a:pPr>
            <a:r>
              <a:rPr lang="en-US" altLang="en-US"/>
              <a:t>Question 6 – How can you modify the stimulus of Question 5 to ensure all assertions pass?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115" y="2534285"/>
            <a:ext cx="5615940" cy="166116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87325" y="3292475"/>
            <a:ext cx="516255" cy="38989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Stimulating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 the Complex Se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q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uence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44069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</a:t>
            </a:r>
            <a:r>
              <a:rPr lang="en-AU" alt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2</a:t>
            </a:r>
            <a:endParaRPr lang="en-AU" alt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-575945" y="495300"/>
            <a:ext cx="11839575" cy="1815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200150" lvl="2" indent="-285750" algn="l">
              <a:buFont typeface="Wingdings" panose="05000000000000000000" charset="0"/>
              <a:buChar char="Ø"/>
            </a:pPr>
            <a:r>
              <a:rPr lang="en-AU" altLang="en-US"/>
              <a:t>Answer: </a:t>
            </a:r>
            <a:r>
              <a:rPr lang="en-US" altLang="en-US"/>
              <a:t>The following stimulus passes all the assertions:</a:t>
            </a:r>
            <a:r>
              <a:rPr lang="en-AU" altLang="en-US"/>
              <a:t> </a:t>
            </a:r>
            <a:r>
              <a:rPr lang="en-US" altLang="en-US"/>
              <a:t>C;B;BA;BAJ;AJ;J;J;JK;JK;K;</a:t>
            </a:r>
            <a:endParaRPr lang="en-US" altLang="en-US"/>
          </a:p>
          <a:p>
            <a:pPr marL="1200150" lvl="2" indent="-285750" algn="l">
              <a:buFont typeface="Wingdings" panose="05000000000000000000" charset="0"/>
              <a:buChar char="Ø"/>
            </a:pPr>
            <a:r>
              <a:rPr lang="en-AU" altLang="en-US"/>
              <a:t>Details as below(error free):</a:t>
            </a:r>
            <a:endParaRPr lang="en-US" altLang="en-US"/>
          </a:p>
          <a:p>
            <a:pPr marL="1200150" lvl="2" indent="-285750">
              <a:buFont typeface="Wingdings" panose="05000000000000000000" charset="0"/>
              <a:buChar char="Ø"/>
            </a:pPr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5985" y="1089660"/>
            <a:ext cx="9912350" cy="533908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308850" y="2325370"/>
            <a:ext cx="676910" cy="107696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8446135" y="5650230"/>
            <a:ext cx="2404110" cy="6985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047875" y="4625975"/>
            <a:ext cx="1059180" cy="59055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856740" y="2325370"/>
            <a:ext cx="4392930" cy="30162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-24765" y="25838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keep the same as previous slide</a:t>
            </a:r>
            <a:endParaRPr lang="en-AU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984338" y="2411151"/>
            <a:ext cx="8818886" cy="91440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Achieved Outcomes.</a:t>
            </a:r>
            <a:endParaRPr lang="en-US" alt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6CA-7EF9-41E7-A554-FEB845A95311}" type="slidenum">
              <a:rPr lang="en-US" smtClean="0"/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en-AU" altLang="en-US" b="1" dirty="0"/>
              <a:t>4</a:t>
            </a:r>
            <a:endParaRPr lang="en-AU" altLang="en-US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dirty="0">
                <a:latin typeface="FS PF BeauSans Pro Light" panose="02000500000000020004" pitchFamily="2" charset="0"/>
                <a:ea typeface="+mn-ea"/>
                <a:cs typeface="+mn-cs"/>
              </a:rPr>
              <a:t>4</a:t>
            </a:r>
            <a:r>
              <a:rPr lang="en-US" sz="2200" b="1" dirty="0">
                <a:latin typeface="FS PF BeauSans Pro Light" panose="02000500000000020004" pitchFamily="2" charset="0"/>
                <a:ea typeface="+mn-ea"/>
                <a:cs typeface="+mn-cs"/>
              </a:rPr>
              <a:t>. </a:t>
            </a:r>
            <a:r>
              <a:rPr lang="en-US" altLang="en-US" sz="2200" dirty="0">
                <a:latin typeface="FS PF BeauSans Pro Light" panose="02000500000000020004" pitchFamily="2" charset="0"/>
                <a:cs typeface="FS PF BeauSans Pro Light" panose="02000500000000020004" pitchFamily="2" charset="0"/>
                <a:sym typeface="+mn-ea"/>
              </a:rPr>
              <a:t>Achieved Outcomes</a:t>
            </a:r>
            <a:endParaRPr lang="en-AU" altLang="en-US" sz="2200" dirty="0">
              <a:latin typeface="FS PF BeauSans Pro Light" panose="02000500000000020004" pitchFamily="2" charset="0"/>
              <a:ea typeface="+mn-ea"/>
              <a:cs typeface="FS PF BeauSans Pro Light" panose="02000500000000020004" pitchFamily="2" charset="0"/>
              <a:sym typeface="+mn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742950" lvl="1" indent="-285750">
              <a:buFont typeface="Wingdings" panose="05000000000000000000" charset="0"/>
              <a:buChar char="q"/>
            </a:pPr>
            <a:r>
              <a:rPr lang="en-AU" altLang="en-US"/>
              <a:t>Understand the specification and c</a:t>
            </a:r>
            <a:r>
              <a:rPr lang="en-US" altLang="en-US"/>
              <a:t>reate a simple and a complex sequence-based assertion</a:t>
            </a:r>
            <a:r>
              <a:rPr lang="en-AU" altLang="en-US"/>
              <a:t>.</a:t>
            </a:r>
            <a:r>
              <a:rPr lang="en-US" altLang="en-US"/>
              <a:t> 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q"/>
            </a:pPr>
            <a:r>
              <a:rPr lang="en-AU" altLang="en-US"/>
              <a:t>S</a:t>
            </a:r>
            <a:r>
              <a:rPr lang="en-US" altLang="en-US"/>
              <a:t>imulat</a:t>
            </a:r>
            <a:r>
              <a:rPr lang="en-AU" altLang="en-US"/>
              <a:t>ing</a:t>
            </a:r>
            <a:r>
              <a:rPr lang="en-US" altLang="en-US"/>
              <a:t> them with a supplied</a:t>
            </a:r>
            <a:r>
              <a:rPr lang="en-AU" altLang="en-US"/>
              <a:t> </a:t>
            </a:r>
            <a:r>
              <a:rPr lang="en-US" altLang="en-US"/>
              <a:t>testbench to explore how your simulator handles</a:t>
            </a:r>
            <a:r>
              <a:rPr lang="en-AU" altLang="en-US"/>
              <a:t>.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q"/>
            </a:pPr>
            <a:r>
              <a:rPr lang="en-AU" altLang="en-US"/>
              <a:t>R</a:t>
            </a:r>
            <a:r>
              <a:rPr lang="en-US" altLang="en-US"/>
              <a:t>eports the various states in a multicycle</a:t>
            </a:r>
            <a:r>
              <a:rPr lang="en-AU" altLang="en-US"/>
              <a:t> </a:t>
            </a:r>
            <a:r>
              <a:rPr lang="en-US" altLang="en-US"/>
              <a:t>assertion evaluation.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532" y="2161622"/>
            <a:ext cx="12169468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7200" b="1" dirty="0">
                <a:solidFill>
                  <a:srgbClr val="ED1B2F"/>
                </a:solidFill>
                <a:latin typeface="FS Magistral Bold" panose="02000500000000020004" pitchFamily="34" charset="0"/>
                <a:cs typeface="Sarabun Light" panose="00000400000000000000" pitchFamily="2" charset="-34"/>
              </a:rPr>
              <a:t>THANK YOU!</a:t>
            </a:r>
            <a:endParaRPr lang="en-US" sz="7200" b="1" dirty="0">
              <a:solidFill>
                <a:srgbClr val="ED1B2F"/>
              </a:solidFill>
              <a:latin typeface="FS Magistral Bold" panose="02000500000000020004" pitchFamily="34" charset="0"/>
              <a:cs typeface="Sarabun Light" panose="00000400000000000000" pitchFamily="2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8" b="35556"/>
          <a:stretch>
            <a:fillRect/>
          </a:stretch>
        </p:blipFill>
        <p:spPr>
          <a:xfrm>
            <a:off x="9917569" y="41573"/>
            <a:ext cx="2230285" cy="4719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984338" y="2411151"/>
            <a:ext cx="8818886" cy="914400"/>
          </a:xfrm>
        </p:spPr>
        <p:txBody>
          <a:bodyPr>
            <a:normAutofit/>
          </a:bodyPr>
          <a:lstStyle/>
          <a:p>
            <a:r>
              <a:rPr lang="en-AU" altLang="en-US" sz="2800" dirty="0"/>
              <a:t>Specification</a:t>
            </a:r>
            <a:endParaRPr lang="en-AU" alt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6CA-7EF9-41E7-A554-FEB845A95311}" type="slidenum">
              <a:rPr lang="en-US" smtClean="0"/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01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b="1" dirty="0">
                <a:latin typeface="FS PF BeauSans Pro Light" panose="02000500000000020004" pitchFamily="2" charset="0"/>
                <a:ea typeface="+mn-ea"/>
                <a:cs typeface="+mn-cs"/>
              </a:rPr>
              <a:t>1.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Specification</a:t>
            </a:r>
            <a:endParaRPr 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A multicycle sequence-based assertion can be in one of several states</a:t>
            </a:r>
            <a:r>
              <a:rPr lang="en-AU" altLang="en-US"/>
              <a:t> as below</a:t>
            </a:r>
            <a:r>
              <a:rPr lang="en-US" altLang="en-US"/>
              <a:t>: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4910" y="845185"/>
            <a:ext cx="5429885" cy="2676525"/>
          </a:xfrm>
          <a:prstGeom prst="rect">
            <a:avLst/>
          </a:prstGeom>
        </p:spPr>
      </p:pic>
      <p:graphicFrame>
        <p:nvGraphicFramePr>
          <p:cNvPr id="4" name="Table 3"/>
          <p:cNvGraphicFramePr/>
          <p:nvPr>
            <p:custDataLst>
              <p:tags r:id="rId10"/>
            </p:custDataLst>
          </p:nvPr>
        </p:nvGraphicFramePr>
        <p:xfrm>
          <a:off x="925195" y="3615690"/>
          <a:ext cx="8660130" cy="2905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065"/>
                <a:gridCol w="4330065"/>
              </a:tblGrid>
              <a:tr h="3949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State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Description</a:t>
                      </a:r>
                      <a:endParaRPr lang="en-US" altLang="en-US"/>
                    </a:p>
                  </a:txBody>
                  <a:tcPr/>
                </a:tc>
              </a:tr>
              <a:tr h="3943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Inactive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Waiting for the enabling sequence to begin</a:t>
                      </a:r>
                      <a:endParaRPr lang="en-US" altLang="en-US"/>
                    </a:p>
                  </a:txBody>
                  <a:tcPr/>
                </a:tc>
              </a:tr>
              <a:tr h="6635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Active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Enabling sequence started and being evaluated</a:t>
                      </a:r>
                      <a:endParaRPr lang="en-US" altLang="en-US"/>
                    </a:p>
                  </a:txBody>
                  <a:tcPr/>
                </a:tc>
              </a:tr>
              <a:tr h="662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Enabled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Enabling sequence completed; evaluating fulfilling sequence</a:t>
                      </a:r>
                      <a:endParaRPr lang="en-US" altLang="en-US"/>
                    </a:p>
                  </a:txBody>
                  <a:tcPr/>
                </a:tc>
              </a:tr>
              <a:tr h="3943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Pass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Fulfilling condition completed</a:t>
                      </a:r>
                      <a:endParaRPr lang="en-US" altLang="en-US"/>
                    </a:p>
                  </a:txBody>
                  <a:tcPr/>
                </a:tc>
              </a:tr>
              <a:tr h="3949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Fail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Fulfilling condition failed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984338" y="2411151"/>
            <a:ext cx="8818886" cy="914400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Creating the Simple Se</a:t>
            </a:r>
            <a:r>
              <a:rPr lang="en-US" altLang="en-US" sz="2800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q</a:t>
            </a:r>
            <a:r>
              <a:rPr lang="en-US" altLang="en-US" sz="2800" b="1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uence </a:t>
            </a:r>
            <a:r>
              <a:rPr lang="en-US" altLang="en-US" sz="2800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A</a:t>
            </a:r>
            <a:r>
              <a:rPr lang="en-US" altLang="en-US" sz="2800" b="1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ssertion</a:t>
            </a:r>
            <a:endParaRPr lang="en-US" altLang="en-US" sz="2800" b="1" dirty="0">
              <a:solidFill>
                <a:srgbClr val="FF0000"/>
              </a:solidFill>
              <a:latin typeface="FS PF BeauSans Pro Light" panose="02000500000000020004" pitchFamily="2" charset="0"/>
              <a:sym typeface="+mn-e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6CA-7EF9-41E7-A554-FEB845A95311}" type="slidenum">
              <a:rPr lang="en-US" smtClean="0"/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02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2.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Creating the Simple Se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q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uence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Working in the lab19-svaseq directory, edit the seqtest.sv file.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US" altLang="en-US"/>
              <a:t>Create and assert a property SIMPLE_SEQ, clocked off the negative edge of CLK, to</a:t>
            </a:r>
            <a:r>
              <a:rPr lang="en-AU" altLang="en-US"/>
              <a:t> </a:t>
            </a:r>
            <a:r>
              <a:rPr lang="en-US" altLang="en-US"/>
              <a:t>the following specification:</a:t>
            </a: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/>
              <a:t>The enabling sequence is A at logic 1 followed immediately by B at logic 1</a:t>
            </a:r>
            <a:r>
              <a:rPr lang="en-AU" altLang="en-US"/>
              <a:t> </a:t>
            </a:r>
            <a:r>
              <a:rPr lang="en-US" altLang="en-US"/>
              <a:t>followed immediately by C at logic 1 (in consecutive samples).</a:t>
            </a: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/>
              <a:t>The fulfilling sequence follows in the cycle after the enabling sequence completes</a:t>
            </a:r>
            <a:r>
              <a:rPr lang="en-AU" altLang="en-US"/>
              <a:t> </a:t>
            </a:r>
            <a:r>
              <a:rPr lang="en-US" altLang="en-US"/>
              <a:t>and is J at logic 1 followed by K at logic 1 in consecutive samples.</a:t>
            </a: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/>
              <a:t>The property is disabled if X is at logic 1 for any cycle.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US" altLang="en-US"/>
              <a:t>Examine the rest of the testbench and make sure you understand its operation.</a:t>
            </a: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/>
              <a:t>Note that for each subtest, the testbench passes a character string to a subprogram</a:t>
            </a:r>
            <a:r>
              <a:rPr lang="en-AU" altLang="en-US"/>
              <a:t> </a:t>
            </a:r>
            <a:r>
              <a:rPr lang="en-US" altLang="en-US"/>
              <a:t>do_test. </a:t>
            </a: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/>
              <a:t>The ; character is the cycle delimiter. Other characters correspond to</a:t>
            </a:r>
            <a:r>
              <a:rPr lang="en-AU" altLang="en-US"/>
              <a:t> </a:t>
            </a:r>
            <a:r>
              <a:rPr lang="en-US" altLang="en-US"/>
              <a:t>signals driven high by the subprogram during that clock cycle.</a:t>
            </a: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/>
              <a:t>Leave the commented out section – this is for testing the complex sequence.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2.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Creating the Simple Se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q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uence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" y="593725"/>
            <a:ext cx="4083685" cy="53587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0850" y="563245"/>
            <a:ext cx="4925060" cy="538988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018655" y="708660"/>
            <a:ext cx="2489200" cy="132080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42055" y="2742565"/>
            <a:ext cx="1041400" cy="99060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9559290" y="4959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uncomment</a:t>
            </a:r>
            <a:endParaRPr lang="en-AU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10255885" y="13836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/>
              <a:t>edit SIMPLE_SEQ</a:t>
            </a:r>
            <a:endParaRPr lang="en-AU" altLang="en-US"/>
          </a:p>
        </p:txBody>
      </p:sp>
      <p:sp>
        <p:nvSpPr>
          <p:cNvPr id="17" name="Text Box 16"/>
          <p:cNvSpPr txBox="1"/>
          <p:nvPr/>
        </p:nvSpPr>
        <p:spPr>
          <a:xfrm>
            <a:off x="3128010" y="23939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AU" altLang="en-US">
                <a:solidFill>
                  <a:schemeClr val="bg1"/>
                </a:solidFill>
              </a:rPr>
              <a:t>comment</a:t>
            </a:r>
            <a:endParaRPr lang="en-AU" altLang="en-US">
              <a:solidFill>
                <a:schemeClr val="bg1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3742055" y="60737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ym typeface="+mn-ea"/>
              </a:rPr>
              <a:t>seqtest.sv</a:t>
            </a:r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9410" y="2029460"/>
            <a:ext cx="2942590" cy="199326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10027920" y="1501140"/>
            <a:ext cx="104140" cy="12236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2. Simulating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the Simple Se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q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uence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44069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</a:t>
            </a:r>
            <a:r>
              <a:rPr lang="en-AU" alt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2</a:t>
            </a:r>
            <a:endParaRPr lang="en-AU" alt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Simulate your design in GUI mode using the following xrun options: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US" altLang="en-US"/>
              <a:t>xrun seqtest.sv -gui –access +rwc –linedebug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>
                <a:sym typeface="+mn-ea"/>
              </a:rPr>
              <a:t>Then Design Browser 1 - SimVision will open  as below: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9930" y="1544955"/>
            <a:ext cx="4801870" cy="48698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2. Simulating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the Simple Se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q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uence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44069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</a:t>
            </a:r>
            <a:r>
              <a:rPr lang="en-AU" alt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2</a:t>
            </a:r>
            <a:endParaRPr lang="en-AU" alt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783060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>
                <a:sym typeface="+mn-ea"/>
              </a:rPr>
              <a:t>When Design Browser1 - SimVision open, </a:t>
            </a:r>
            <a:r>
              <a:rPr lang="en-US" altLang="en-US">
                <a:sym typeface="+mn-ea"/>
              </a:rPr>
              <a:t>clicking on the icon or by going to Windows – New – Source Browser</a:t>
            </a:r>
            <a:r>
              <a:rPr lang="en-AU" altLang="en-US">
                <a:sym typeface="+mn-ea"/>
              </a:rPr>
              <a:t>.</a:t>
            </a:r>
            <a:endParaRPr lang="en-AU" altLang="en-US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>
                <a:sym typeface="+mn-ea"/>
              </a:rPr>
              <a:t>After </a:t>
            </a:r>
            <a:r>
              <a:rPr lang="en-US" altLang="en-US">
                <a:sym typeface="+mn-ea"/>
              </a:rPr>
              <a:t>following the instructions above</a:t>
            </a:r>
            <a:r>
              <a:rPr lang="en-AU" altLang="en-US">
                <a:sym typeface="+mn-ea"/>
              </a:rPr>
              <a:t>: </a:t>
            </a:r>
            <a:r>
              <a:rPr lang="en-US" altLang="en-US">
                <a:sym typeface="+mn-ea"/>
              </a:rPr>
              <a:t> </a:t>
            </a:r>
            <a:r>
              <a:rPr lang="en-AU" altLang="en-US">
                <a:sym typeface="+mn-ea"/>
              </a:rPr>
              <a:t>Source Browser 1 - SimVision will open.</a:t>
            </a:r>
            <a:endParaRPr lang="en-AU" altLang="en-US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Set a breakpoint at the line which contains breakpoint=breakpoint+1</a:t>
            </a:r>
            <a:r>
              <a:rPr lang="en-AU" altLang="en-US">
                <a:sym typeface="+mn-ea"/>
              </a:rPr>
              <a:t>(line 48)</a:t>
            </a:r>
            <a:r>
              <a:rPr lang="en-US" altLang="en-US">
                <a:sym typeface="+mn-ea"/>
              </a:rPr>
              <a:t> in the</a:t>
            </a:r>
            <a:r>
              <a:rPr lang="en-AU" altLang="en-US">
                <a:sym typeface="+mn-ea"/>
              </a:rPr>
              <a:t> </a:t>
            </a:r>
            <a:r>
              <a:rPr lang="en-US" altLang="en-US">
                <a:sym typeface="+mn-ea"/>
              </a:rPr>
              <a:t>task do_test. </a:t>
            </a:r>
            <a:r>
              <a:rPr lang="en-AU" altLang="en-US">
                <a:sym typeface="+mn-ea"/>
              </a:rPr>
              <a:t>The result as below:</a:t>
            </a:r>
            <a:endParaRPr lang="en-US" altLang="en-US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>
              <a:sym typeface="+mn-ea"/>
            </a:endParaRPr>
          </a:p>
          <a:p>
            <a:pPr marL="628650" lvl="2" indent="0">
              <a:buFont typeface="Wingdings" panose="05000000000000000000" charset="0"/>
              <a:buNone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25" y="1647190"/>
            <a:ext cx="4476115" cy="481711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665980" y="3581400"/>
            <a:ext cx="2082800" cy="82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97510" y="956310"/>
            <a:ext cx="1490345" cy="8807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1910" y="1997710"/>
            <a:ext cx="1879600" cy="10585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369310" y="1727200"/>
            <a:ext cx="1786255" cy="4908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8780" y="1647190"/>
            <a:ext cx="4436745" cy="4849495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6552565" y="2387600"/>
            <a:ext cx="508000" cy="13544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815965" y="5477510"/>
            <a:ext cx="1177290" cy="20320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81*228"/>
  <p:tag name="TABLE_ENDDRAG_RECT" val="106*238*681*228"/>
</p:tagLst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7800</Words>
  <Application>WPS Presentation</Application>
  <PresentationFormat>Widescreen</PresentationFormat>
  <Paragraphs>394</Paragraphs>
  <Slides>29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8" baseType="lpstr">
      <vt:lpstr>Arial</vt:lpstr>
      <vt:lpstr>SimSun</vt:lpstr>
      <vt:lpstr>Wingdings</vt:lpstr>
      <vt:lpstr>FS PF BeauSans Pro Light</vt:lpstr>
      <vt:lpstr>FS PF BeauSans Pro</vt:lpstr>
      <vt:lpstr>Tahoma</vt:lpstr>
      <vt:lpstr>Century Gothic</vt:lpstr>
      <vt:lpstr>FS Magistral Bold</vt:lpstr>
      <vt:lpstr>FS Magistral Extra Bold</vt:lpstr>
      <vt:lpstr>Sarabun Light</vt:lpstr>
      <vt:lpstr>Microsoft Sans Serif</vt:lpstr>
      <vt:lpstr>FS PF BeauSans Pro SemiBold</vt:lpstr>
      <vt:lpstr>Corbel</vt:lpstr>
      <vt:lpstr>Wingdings</vt:lpstr>
      <vt:lpstr>Microsoft YaHei</vt:lpstr>
      <vt:lpstr>Arial Unicode MS</vt:lpstr>
      <vt:lpstr>Calibri Light</vt:lpstr>
      <vt:lpstr>Calibri</vt:lpstr>
      <vt:lpstr>Office Theme</vt:lpstr>
      <vt:lpstr>PowerPoint 演示文稿</vt:lpstr>
      <vt:lpstr>CONTENTS</vt:lpstr>
      <vt:lpstr>PowerPoint 演示文稿</vt:lpstr>
      <vt:lpstr>1. Specification</vt:lpstr>
      <vt:lpstr>PowerPoint 演示文稿</vt:lpstr>
      <vt:lpstr>2. Creating the Simple Sequence Assertion</vt:lpstr>
      <vt:lpstr>2. Creating the Simple Sequence Assertion</vt:lpstr>
      <vt:lpstr>2. Creating the Simple Sequence Assertion</vt:lpstr>
      <vt:lpstr>2. Simulating the Simple Sequence Assertion</vt:lpstr>
      <vt:lpstr>2. Simulating the Simple Sequence Assertion</vt:lpstr>
      <vt:lpstr>2. Simulating the Simple Sequence Assertion</vt:lpstr>
      <vt:lpstr>2. Simulating the Simple Sequence Assertion</vt:lpstr>
      <vt:lpstr>2. Simulating the Simple Sequence Assertion</vt:lpstr>
      <vt:lpstr>2. Simulating the Simple Sequence Assertion</vt:lpstr>
      <vt:lpstr>2. Simulating the Simple Sequence Assertion</vt:lpstr>
      <vt:lpstr>PowerPoint 演示文稿</vt:lpstr>
      <vt:lpstr>3. Creating the Complex Sequence Assertion</vt:lpstr>
      <vt:lpstr>3. Creating the Complex Sequence Assertion</vt:lpstr>
      <vt:lpstr>3. Stimulating the Complex Sequence Assertion</vt:lpstr>
      <vt:lpstr>3. Stimulating the Complex Sequence Assertion</vt:lpstr>
      <vt:lpstr>3. Stimulating the Complex Sequence Assertion</vt:lpstr>
      <vt:lpstr>3. Stimulating the Complex Sequence Assertion</vt:lpstr>
      <vt:lpstr>3. Stimulating the Complex Sequence Assertion</vt:lpstr>
      <vt:lpstr>3. Stimulating the Complex Sequence Assertion</vt:lpstr>
      <vt:lpstr>3. Stimulating the Complex Sequence Assertion</vt:lpstr>
      <vt:lpstr>3. Stimulating the Complex Sequence Assertion</vt:lpstr>
      <vt:lpstr>PowerPoint 演示文稿</vt:lpstr>
      <vt:lpstr>4. Achieved Outcomes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HÙNG PHẠM VIỆT</cp:lastModifiedBy>
  <cp:revision>23</cp:revision>
  <dcterms:created xsi:type="dcterms:W3CDTF">2022-03-22T09:25:00Z</dcterms:created>
  <dcterms:modified xsi:type="dcterms:W3CDTF">2025-06-17T03:08:40Z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BMPSD">
    <vt:lpwstr>K</vt:lpwstr>
  </property>
  <property fmtid="{D5CDD505-2E9C-101B-9397-08002B2CF9AE}" pid="3" name="ICV">
    <vt:lpwstr>6F4DB82C21B8419F8F46019D2A4739FE_13</vt:lpwstr>
  </property>
  <property fmtid="{D5CDD505-2E9C-101B-9397-08002B2CF9AE}" pid="4" name="KSOProductBuildVer">
    <vt:lpwstr>1033-12.2.0.21546</vt:lpwstr>
  </property>
</Properties>
</file>